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1" r:id="rId1"/>
  </p:sldMasterIdLst>
  <p:notesMasterIdLst>
    <p:notesMasterId r:id="rId30"/>
  </p:notesMasterIdLst>
  <p:sldIdLst>
    <p:sldId id="256" r:id="rId2"/>
    <p:sldId id="257" r:id="rId3"/>
    <p:sldId id="267" r:id="rId4"/>
    <p:sldId id="273" r:id="rId5"/>
    <p:sldId id="287" r:id="rId6"/>
    <p:sldId id="286" r:id="rId7"/>
    <p:sldId id="289" r:id="rId8"/>
    <p:sldId id="288" r:id="rId9"/>
    <p:sldId id="285" r:id="rId10"/>
    <p:sldId id="270" r:id="rId11"/>
    <p:sldId id="278" r:id="rId12"/>
    <p:sldId id="290" r:id="rId13"/>
    <p:sldId id="293" r:id="rId14"/>
    <p:sldId id="292" r:id="rId15"/>
    <p:sldId id="291" r:id="rId16"/>
    <p:sldId id="294" r:id="rId17"/>
    <p:sldId id="307" r:id="rId18"/>
    <p:sldId id="306" r:id="rId19"/>
    <p:sldId id="282" r:id="rId20"/>
    <p:sldId id="281" r:id="rId21"/>
    <p:sldId id="280" r:id="rId22"/>
    <p:sldId id="276" r:id="rId23"/>
    <p:sldId id="297" r:id="rId24"/>
    <p:sldId id="298" r:id="rId25"/>
    <p:sldId id="309" r:id="rId26"/>
    <p:sldId id="310" r:id="rId27"/>
    <p:sldId id="308" r:id="rId28"/>
    <p:sldId id="279" r:id="rId29"/>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ginie BARITAUX" initials="VB" lastIdx="1" clrIdx="0">
    <p:extLst/>
  </p:cmAuthor>
  <p:cmAuthor id="2" name="review1" initials="Marie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8193"/>
    <a:srgbClr val="17B593"/>
    <a:srgbClr val="516481"/>
    <a:srgbClr val="8C4028"/>
    <a:srgbClr val="4F3339"/>
    <a:srgbClr val="515C48"/>
    <a:srgbClr val="5B441F"/>
    <a:srgbClr val="726A52"/>
    <a:srgbClr val="222A3A"/>
    <a:srgbClr val="333F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1544" autoAdjust="0"/>
    <p:restoredTop sz="78649" autoAdjust="0"/>
  </p:normalViewPr>
  <p:slideViewPr>
    <p:cSldViewPr snapToGrid="0">
      <p:cViewPr varScale="1">
        <p:scale>
          <a:sx n="89" d="100"/>
          <a:sy n="89" d="100"/>
        </p:scale>
        <p:origin x="636"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C139A80B-9D4E-4AA8-B6D3-C79149A983CD}" type="datetimeFigureOut">
              <a:rPr lang="fr-FR" smtClean="0"/>
              <a:pPr/>
              <a:t>27/07/2023</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579F8D0-73AC-4EB9-81FC-4996B3560310}" type="slidenum">
              <a:rPr lang="fr-FR" smtClean="0"/>
              <a:pPr/>
              <a:t>‹N°›</a:t>
            </a:fld>
            <a:endParaRPr lang="fr-FR"/>
          </a:p>
        </p:txBody>
      </p:sp>
    </p:spTree>
    <p:extLst>
      <p:ext uri="{BB962C8B-B14F-4D97-AF65-F5344CB8AC3E}">
        <p14:creationId xmlns:p14="http://schemas.microsoft.com/office/powerpoint/2010/main" val="1242548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579F8D0-73AC-4EB9-81FC-4996B3560310}" type="slidenum">
              <a:rPr lang="fr-FR" smtClean="0"/>
              <a:pPr/>
              <a:t>1</a:t>
            </a:fld>
            <a:endParaRPr lang="fr-FR"/>
          </a:p>
        </p:txBody>
      </p:sp>
    </p:spTree>
    <p:extLst>
      <p:ext uri="{BB962C8B-B14F-4D97-AF65-F5344CB8AC3E}">
        <p14:creationId xmlns:p14="http://schemas.microsoft.com/office/powerpoint/2010/main" val="257585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1" kern="1200" dirty="0">
                <a:solidFill>
                  <a:schemeClr val="tx1"/>
                </a:solidFill>
                <a:effectLst/>
                <a:latin typeface="+mn-lt"/>
                <a:ea typeface="+mn-ea"/>
                <a:cs typeface="+mn-cs"/>
              </a:rPr>
              <a:t>« Je ne crois pas qu’il soit aussi facile qu’on l’imagine de déraciner les préjugés d’un peuple démocratique ; </a:t>
            </a:r>
            <a:r>
              <a:rPr lang="fr-FR" sz="1200" b="1" i="1" kern="1200" dirty="0">
                <a:solidFill>
                  <a:schemeClr val="tx1"/>
                </a:solidFill>
                <a:effectLst/>
                <a:latin typeface="+mn-lt"/>
                <a:ea typeface="+mn-ea"/>
                <a:cs typeface="+mn-cs"/>
              </a:rPr>
              <a:t>de changer ses croyances ; de substituer de nouveaux principes religieux, philosophiques, politiques et moreaux, à ceux qui s’y sont une fois établis</a:t>
            </a:r>
            <a:r>
              <a:rPr lang="fr-FR" sz="1200" i="1" kern="1200" dirty="0">
                <a:solidFill>
                  <a:schemeClr val="tx1"/>
                </a:solidFill>
                <a:effectLst/>
                <a:latin typeface="+mn-lt"/>
                <a:ea typeface="+mn-ea"/>
                <a:cs typeface="+mn-cs"/>
              </a:rPr>
              <a:t> ; en un mot, d’y faire de grandes et de fréquentes révolutions dans les intelligences. Ce n’est pas que l’esprit humain y soit oisif ; il s’agite sans cesse ; mais il exerce plutôt à varier à l’infini les conséquences des principes connus et à découvrir de nouvelles, qu’à chercher de nouveaux principes.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Descola:</a:t>
            </a:r>
          </a:p>
          <a:p>
            <a:r>
              <a:rPr lang="fr-FR" sz="1200" kern="1200" dirty="0">
                <a:solidFill>
                  <a:schemeClr val="tx1"/>
                </a:solidFill>
                <a:effectLst/>
                <a:latin typeface="+mn-lt"/>
                <a:ea typeface="+mn-ea"/>
                <a:cs typeface="+mn-cs"/>
              </a:rPr>
              <a:t>« la dimension politique de l’anthropologie de la nature</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est longtemps demeurée implicite »</a:t>
            </a:r>
          </a:p>
          <a:p>
            <a:r>
              <a:rPr lang="fr-FR" sz="1200" dirty="0">
                <a:latin typeface="Aparajita" panose="020B0604020202020204" pitchFamily="34" charset="0"/>
                <a:cs typeface="Aparajita" panose="020B0604020202020204" pitchFamily="34" charset="0"/>
              </a:rPr>
              <a:t>« il serait sans doute très </a:t>
            </a:r>
            <a:r>
              <a:rPr lang="fr-FR" sz="1200" i="1" dirty="0">
                <a:latin typeface="Aparajita" panose="020B0604020202020204" pitchFamily="34" charset="0"/>
                <a:cs typeface="Aparajita" panose="020B0604020202020204" pitchFamily="34" charset="0"/>
              </a:rPr>
              <a:t>simplificateur</a:t>
            </a:r>
            <a:r>
              <a:rPr lang="fr-FR" sz="1200" dirty="0">
                <a:latin typeface="Aparajita" panose="020B0604020202020204" pitchFamily="34" charset="0"/>
                <a:cs typeface="Aparajita" panose="020B0604020202020204" pitchFamily="34" charset="0"/>
              </a:rPr>
              <a:t> d’affirmer que le </a:t>
            </a:r>
            <a:r>
              <a:rPr lang="fr-FR" sz="1200" b="1" dirty="0">
                <a:latin typeface="Aparajita" panose="020B0604020202020204" pitchFamily="34" charset="0"/>
                <a:cs typeface="Aparajita" panose="020B0604020202020204" pitchFamily="34" charset="0"/>
              </a:rPr>
              <a:t>naturalisme</a:t>
            </a:r>
            <a:r>
              <a:rPr lang="fr-FR" sz="1200" dirty="0">
                <a:latin typeface="Aparajita" panose="020B0604020202020204" pitchFamily="34" charset="0"/>
                <a:cs typeface="Aparajita" panose="020B0604020202020204" pitchFamily="34" charset="0"/>
              </a:rPr>
              <a:t> est seul responsable de la dévastation de la planète, de l’</a:t>
            </a:r>
            <a:r>
              <a:rPr lang="fr-FR" sz="1200" i="1" dirty="0">
                <a:latin typeface="Aparajita" panose="020B0604020202020204" pitchFamily="34" charset="0"/>
                <a:cs typeface="Aparajita" panose="020B0604020202020204" pitchFamily="34" charset="0"/>
              </a:rPr>
              <a:t>exploitation</a:t>
            </a:r>
            <a:r>
              <a:rPr lang="fr-FR" sz="1200" dirty="0">
                <a:latin typeface="Aparajita" panose="020B0604020202020204" pitchFamily="34" charset="0"/>
                <a:cs typeface="Aparajita" panose="020B0604020202020204" pitchFamily="34" charset="0"/>
              </a:rPr>
              <a:t> capitaliste et du réchauffement global. Mais il est en effet intimement lié à ces évènements. </a:t>
            </a:r>
            <a:r>
              <a:rPr lang="fr-FR" sz="1200" u="sng" dirty="0">
                <a:latin typeface="Aparajita" panose="020B0604020202020204" pitchFamily="34" charset="0"/>
                <a:cs typeface="Aparajita" panose="020B0604020202020204" pitchFamily="34" charset="0"/>
              </a:rPr>
              <a:t>Sans en être une </a:t>
            </a:r>
            <a:r>
              <a:rPr lang="fr-FR" sz="1200" b="1" u="sng" dirty="0">
                <a:latin typeface="Aparajita" panose="020B0604020202020204" pitchFamily="34" charset="0"/>
                <a:cs typeface="Aparajita" panose="020B0604020202020204" pitchFamily="34" charset="0"/>
              </a:rPr>
              <a:t>cause</a:t>
            </a:r>
            <a:r>
              <a:rPr lang="fr-FR" sz="1200" u="sng" dirty="0">
                <a:latin typeface="Aparajita" panose="020B0604020202020204" pitchFamily="34" charset="0"/>
                <a:cs typeface="Aparajita" panose="020B0604020202020204" pitchFamily="34" charset="0"/>
              </a:rPr>
              <a:t> directe, il en est l’une des </a:t>
            </a:r>
            <a:r>
              <a:rPr lang="fr-FR" sz="1200" i="1" u="sng" dirty="0">
                <a:latin typeface="Aparajita" panose="020B0604020202020204" pitchFamily="34" charset="0"/>
                <a:cs typeface="Aparajita" panose="020B0604020202020204" pitchFamily="34" charset="0"/>
              </a:rPr>
              <a:t>conditions</a:t>
            </a:r>
            <a:r>
              <a:rPr lang="fr-FR" sz="1200" dirty="0">
                <a:latin typeface="Aparajita" panose="020B0604020202020204" pitchFamily="34" charset="0"/>
                <a:cs typeface="Aparajita" panose="020B0604020202020204" pitchFamily="34" charset="0"/>
              </a:rPr>
              <a:t>. A partir du moment où, au XVIIe siècle en Europe, on a commencé à théoriser la séparation de droit entre humains et non-humains, il devenait inévitable que ces derniers se transforment en ce conglomérat muet que nous appelons la nature. »</a:t>
            </a:r>
            <a:endParaRPr lang="fr-FR" sz="1200" kern="1200" dirty="0">
              <a:solidFill>
                <a:schemeClr val="tx1"/>
              </a:solidFill>
              <a:effectLst/>
              <a:latin typeface="+mn-lt"/>
              <a:ea typeface="+mn-ea"/>
              <a:cs typeface="+mn-cs"/>
            </a:endParaRPr>
          </a:p>
          <a:p>
            <a:endParaRPr lang="fr-FR" baseline="0" dirty="0"/>
          </a:p>
        </p:txBody>
      </p:sp>
      <p:sp>
        <p:nvSpPr>
          <p:cNvPr id="4" name="Espace réservé du numéro de diapositive 3"/>
          <p:cNvSpPr>
            <a:spLocks noGrp="1"/>
          </p:cNvSpPr>
          <p:nvPr>
            <p:ph type="sldNum" sz="quarter" idx="10"/>
          </p:nvPr>
        </p:nvSpPr>
        <p:spPr/>
        <p:txBody>
          <a:bodyPr/>
          <a:lstStyle/>
          <a:p>
            <a:fld id="{C579F8D0-73AC-4EB9-81FC-4996B3560310}" type="slidenum">
              <a:rPr lang="fr-FR" smtClean="0"/>
              <a:pPr/>
              <a:t>10</a:t>
            </a:fld>
            <a:endParaRPr lang="fr-FR"/>
          </a:p>
        </p:txBody>
      </p:sp>
    </p:spTree>
    <p:extLst>
      <p:ext uri="{BB962C8B-B14F-4D97-AF65-F5344CB8AC3E}">
        <p14:creationId xmlns:p14="http://schemas.microsoft.com/office/powerpoint/2010/main" val="3593565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Or, ce sont ces interactions mêmes qui sont politiques, si l’on entend comme politique non pas la gestion des rapports de pouvoir et la délibération sur le bien commun, comme c’est le cas traditionnellement, mais plutôt le registre des rapports entre mondes, lesquels connectent ou séparent les opérateurs nécessaires à la vie de tel ou tel assemblage d’humains et d’autres qu’humains, au premier chef lorsque leurs conditions d’existence relèvent en apparence de régimes ontologiques différents. »</a:t>
            </a:r>
          </a:p>
          <a:p>
            <a:endParaRPr lang="fr-FR" sz="1200" kern="1200" dirty="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fr-FR" sz="2800" dirty="0">
                <a:latin typeface="Arabic Typesetting" panose="03020402040406030203" pitchFamily="66" charset="-78"/>
                <a:cs typeface="Arabic Typesetting" panose="03020402040406030203" pitchFamily="66" charset="-78"/>
              </a:rPr>
              <a:t>« N’importe quel opérateur, humain ou non-humain, est capable de devenir un sujet politique, en quelque sorte par destination, s’il parvient à mettre ensemble des choses qui n’ont pas eu départ de connexions intrinsèques, notamment parce qu’elles ressortissent en apparence à des régimes ontologiques différents (un tsunami et une politique énergétique), mais aussi s’il arrive à dissocier des choses que l’on croyait à tort liées (la croissance économique et le bien-être). Un sujet politique est ainsi un brouilleur de frontières qui, par sa situation ou son action, recompose les mondes. »</a:t>
            </a:r>
          </a:p>
          <a:p>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Arabic Typesetting" panose="03020402040406030203" pitchFamily="66" charset="-78"/>
                <a:cs typeface="Arabic Typesetting" panose="03020402040406030203" pitchFamily="66" charset="-78"/>
              </a:rPr>
              <a:t>« ces îlots doivent faire face non seulement à l’hostilité d’Etats (... et de) vecteur depuis l’extérieur </a:t>
            </a:r>
            <a:r>
              <a:rPr lang="fr-FR" sz="1200" i="1" dirty="0">
                <a:latin typeface="Arabic Typesetting" panose="03020402040406030203" pitchFamily="66" charset="-78"/>
                <a:cs typeface="Arabic Typesetting" panose="03020402040406030203" pitchFamily="66" charset="-78"/>
              </a:rPr>
              <a:t>d’innovations techniques </a:t>
            </a:r>
            <a:r>
              <a:rPr lang="fr-FR" sz="1200" dirty="0">
                <a:latin typeface="Arabic Typesetting" panose="03020402040406030203" pitchFamily="66" charset="-78"/>
                <a:cs typeface="Arabic Typesetting" panose="03020402040406030203" pitchFamily="66" charset="-78"/>
              </a:rPr>
              <a:t>rendant tolérable une conception pervertie du bien-être (...) « Lévi-Strauss appelait « froides » les sociétés qui s’attachent à ignorer la contingence de l’évènement et à en neutraliser les effets, notamment grâce à l’activité rituelle, par contraste avec les autres, conscientes de leur destinée historique et préoccupées d’en faire un moteur du changement ». Les communautés qui historiquement ont échouées, « disparus, car ils étaient comme des isolats de sociétés froides plongées dans un milieu historiquement chaud, et donc condamnées à terme à se réchauffer elles aussi, par conduction. On peut </a:t>
            </a:r>
            <a:r>
              <a:rPr lang="fr-FR" sz="1200" i="1" u="sng" dirty="0">
                <a:latin typeface="Arabic Typesetting" panose="03020402040406030203" pitchFamily="66" charset="-78"/>
                <a:cs typeface="Arabic Typesetting" panose="03020402040406030203" pitchFamily="66" charset="-78"/>
              </a:rPr>
              <a:t>espérer</a:t>
            </a:r>
            <a:r>
              <a:rPr lang="fr-FR" sz="1200" dirty="0">
                <a:latin typeface="Arabic Typesetting" panose="03020402040406030203" pitchFamily="66" charset="-78"/>
                <a:cs typeface="Arabic Typesetting" panose="03020402040406030203" pitchFamily="66" charset="-78"/>
              </a:rPr>
              <a:t> que </a:t>
            </a:r>
            <a:r>
              <a:rPr lang="fr-FR" sz="1200" i="1" u="sng" dirty="0">
                <a:latin typeface="Arabic Typesetting" panose="03020402040406030203" pitchFamily="66" charset="-78"/>
                <a:cs typeface="Arabic Typesetting" panose="03020402040406030203" pitchFamily="66" charset="-78"/>
              </a:rPr>
              <a:t>la multiplication </a:t>
            </a:r>
            <a:r>
              <a:rPr lang="fr-FR" sz="1200" dirty="0">
                <a:latin typeface="Arabic Typesetting" panose="03020402040406030203" pitchFamily="66" charset="-78"/>
                <a:cs typeface="Arabic Typesetting" panose="03020402040406030203" pitchFamily="66" charset="-78"/>
              </a:rPr>
              <a:t>de telles poches, le renforcement des </a:t>
            </a:r>
            <a:r>
              <a:rPr lang="fr-FR" sz="1200" i="1" dirty="0">
                <a:latin typeface="Arabic Typesetting" panose="03020402040406030203" pitchFamily="66" charset="-78"/>
                <a:cs typeface="Arabic Typesetting" panose="03020402040406030203" pitchFamily="66" charset="-78"/>
              </a:rPr>
              <a:t>réseaux</a:t>
            </a:r>
            <a:r>
              <a:rPr lang="fr-FR" sz="1200" dirty="0">
                <a:latin typeface="Arabic Typesetting" panose="03020402040406030203" pitchFamily="66" charset="-78"/>
                <a:cs typeface="Arabic Typesetting" panose="03020402040406030203" pitchFamily="66" charset="-78"/>
              </a:rPr>
              <a:t> qui les relient et la </a:t>
            </a:r>
            <a:r>
              <a:rPr lang="fr-FR" sz="1200" i="1" dirty="0">
                <a:latin typeface="Arabic Typesetting" panose="03020402040406030203" pitchFamily="66" charset="-78"/>
                <a:cs typeface="Arabic Typesetting" panose="03020402040406030203" pitchFamily="66" charset="-78"/>
              </a:rPr>
              <a:t>solidarité</a:t>
            </a:r>
            <a:r>
              <a:rPr lang="fr-FR" sz="1200" dirty="0">
                <a:latin typeface="Arabic Typesetting" panose="03020402040406030203" pitchFamily="66" charset="-78"/>
                <a:cs typeface="Arabic Typesetting" panose="03020402040406030203" pitchFamily="66" charset="-78"/>
              </a:rPr>
              <a:t> de celles et ceux qui les considèrent avec sympathie contribueront plutôt à l’effet inverse… »</a:t>
            </a:r>
          </a:p>
          <a:p>
            <a:endParaRPr lang="fr-FR" baseline="0" dirty="0"/>
          </a:p>
        </p:txBody>
      </p:sp>
      <p:sp>
        <p:nvSpPr>
          <p:cNvPr id="4" name="Espace réservé du numéro de diapositive 3"/>
          <p:cNvSpPr>
            <a:spLocks noGrp="1"/>
          </p:cNvSpPr>
          <p:nvPr>
            <p:ph type="sldNum" sz="quarter" idx="10"/>
          </p:nvPr>
        </p:nvSpPr>
        <p:spPr/>
        <p:txBody>
          <a:bodyPr/>
          <a:lstStyle/>
          <a:p>
            <a:fld id="{C579F8D0-73AC-4EB9-81FC-4996B3560310}" type="slidenum">
              <a:rPr lang="fr-FR" smtClean="0"/>
              <a:pPr/>
              <a:t>11</a:t>
            </a:fld>
            <a:endParaRPr lang="fr-FR"/>
          </a:p>
        </p:txBody>
      </p:sp>
    </p:spTree>
    <p:extLst>
      <p:ext uri="{BB962C8B-B14F-4D97-AF65-F5344CB8AC3E}">
        <p14:creationId xmlns:p14="http://schemas.microsoft.com/office/powerpoint/2010/main" val="4012338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Or, ce sont ces interactions mêmes qui sont politiques, si l’on entend comme politique non pas la gestion des rapports de pouvoir et la délibération sur le bien commun, comme c’est le cas traditionnellement, mais plutôt le registre des rapports entre mondes, lesquels connectent ou séparent les opérateurs nécessaires à la vie de tel ou tel assemblage d’humains et d’autres qu’humains, au premier chef lorsque leurs conditions d’existence relèvent en apparence de régimes ontologiques différents. »</a:t>
            </a:r>
          </a:p>
          <a:p>
            <a:endParaRPr lang="fr-FR" sz="1200" kern="1200" dirty="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fr-FR" sz="2800" dirty="0">
                <a:latin typeface="Arabic Typesetting" panose="03020402040406030203" pitchFamily="66" charset="-78"/>
                <a:cs typeface="Arabic Typesetting" panose="03020402040406030203" pitchFamily="66" charset="-78"/>
              </a:rPr>
              <a:t>« N’importe quel opérateur, humain ou non-humain, est capable de devenir un sujet politique, en quelque sorte par destination, s’il parvient à mettre ensemble des choses qui n’ont pas eu départ de connexions intrinsèques, notamment parce qu’elles ressortissent en apparence à des régimes ontologiques différents (un tsunami et une politique énergétique), mais aussi s’il arrive à dissocier des choses que l’on croyait à tort liées (la croissance économique et le bien-être). Un sujet politique est ainsi un brouilleur de frontières qui, par sa situation ou son action, recompose les mondes. »</a:t>
            </a:r>
          </a:p>
          <a:p>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Arabic Typesetting" panose="03020402040406030203" pitchFamily="66" charset="-78"/>
                <a:cs typeface="Arabic Typesetting" panose="03020402040406030203" pitchFamily="66" charset="-78"/>
              </a:rPr>
              <a:t>« ces îlots doivent faire face non seulement à l’hostilité d’Etats (... et de) vecteur depuis l’extérieur </a:t>
            </a:r>
            <a:r>
              <a:rPr lang="fr-FR" sz="1200" i="1" dirty="0">
                <a:latin typeface="Arabic Typesetting" panose="03020402040406030203" pitchFamily="66" charset="-78"/>
                <a:cs typeface="Arabic Typesetting" panose="03020402040406030203" pitchFamily="66" charset="-78"/>
              </a:rPr>
              <a:t>d’innovations techniques </a:t>
            </a:r>
            <a:r>
              <a:rPr lang="fr-FR" sz="1200" dirty="0">
                <a:latin typeface="Arabic Typesetting" panose="03020402040406030203" pitchFamily="66" charset="-78"/>
                <a:cs typeface="Arabic Typesetting" panose="03020402040406030203" pitchFamily="66" charset="-78"/>
              </a:rPr>
              <a:t>rendant tolérable une conception pervertie du bien-être (...) « Lévi-Strauss appelait « froides » les sociétés qui s’attachent à ignorer la contingence de l’évènement et à en neutraliser les effets, notamment grâce à l’activité rituelle, par contraste avec les autres, conscientes de leur destinée historique et préoccupées d’en faire un moteur du changement ». Les communautés qui historiquement ont échouées, « disparus, car ils étaient comme des isolats de sociétés froides plongées dans un milieu historiquement chaud, et donc condamnées à terme à se réchauffer elles aussi, par conduction. On peut </a:t>
            </a:r>
            <a:r>
              <a:rPr lang="fr-FR" sz="1200" i="1" u="sng" dirty="0">
                <a:latin typeface="Arabic Typesetting" panose="03020402040406030203" pitchFamily="66" charset="-78"/>
                <a:cs typeface="Arabic Typesetting" panose="03020402040406030203" pitchFamily="66" charset="-78"/>
              </a:rPr>
              <a:t>espérer</a:t>
            </a:r>
            <a:r>
              <a:rPr lang="fr-FR" sz="1200" dirty="0">
                <a:latin typeface="Arabic Typesetting" panose="03020402040406030203" pitchFamily="66" charset="-78"/>
                <a:cs typeface="Arabic Typesetting" panose="03020402040406030203" pitchFamily="66" charset="-78"/>
              </a:rPr>
              <a:t> que </a:t>
            </a:r>
            <a:r>
              <a:rPr lang="fr-FR" sz="1200" i="1" u="sng" dirty="0">
                <a:latin typeface="Arabic Typesetting" panose="03020402040406030203" pitchFamily="66" charset="-78"/>
                <a:cs typeface="Arabic Typesetting" panose="03020402040406030203" pitchFamily="66" charset="-78"/>
              </a:rPr>
              <a:t>la multiplication </a:t>
            </a:r>
            <a:r>
              <a:rPr lang="fr-FR" sz="1200" dirty="0">
                <a:latin typeface="Arabic Typesetting" panose="03020402040406030203" pitchFamily="66" charset="-78"/>
                <a:cs typeface="Arabic Typesetting" panose="03020402040406030203" pitchFamily="66" charset="-78"/>
              </a:rPr>
              <a:t>de telles poches, le renforcement des </a:t>
            </a:r>
            <a:r>
              <a:rPr lang="fr-FR" sz="1200" i="1" dirty="0">
                <a:latin typeface="Arabic Typesetting" panose="03020402040406030203" pitchFamily="66" charset="-78"/>
                <a:cs typeface="Arabic Typesetting" panose="03020402040406030203" pitchFamily="66" charset="-78"/>
              </a:rPr>
              <a:t>réseaux</a:t>
            </a:r>
            <a:r>
              <a:rPr lang="fr-FR" sz="1200" dirty="0">
                <a:latin typeface="Arabic Typesetting" panose="03020402040406030203" pitchFamily="66" charset="-78"/>
                <a:cs typeface="Arabic Typesetting" panose="03020402040406030203" pitchFamily="66" charset="-78"/>
              </a:rPr>
              <a:t> qui les relient et la </a:t>
            </a:r>
            <a:r>
              <a:rPr lang="fr-FR" sz="1200" i="1" dirty="0">
                <a:latin typeface="Arabic Typesetting" panose="03020402040406030203" pitchFamily="66" charset="-78"/>
                <a:cs typeface="Arabic Typesetting" panose="03020402040406030203" pitchFamily="66" charset="-78"/>
              </a:rPr>
              <a:t>solidarité</a:t>
            </a:r>
            <a:r>
              <a:rPr lang="fr-FR" sz="1200" dirty="0">
                <a:latin typeface="Arabic Typesetting" panose="03020402040406030203" pitchFamily="66" charset="-78"/>
                <a:cs typeface="Arabic Typesetting" panose="03020402040406030203" pitchFamily="66" charset="-78"/>
              </a:rPr>
              <a:t> de celles et ceux qui les considèrent avec sympathie contribueront plutôt à l’effet inverse… »</a:t>
            </a:r>
          </a:p>
          <a:p>
            <a:endParaRPr lang="fr-FR" baseline="0" dirty="0"/>
          </a:p>
        </p:txBody>
      </p:sp>
      <p:sp>
        <p:nvSpPr>
          <p:cNvPr id="4" name="Espace réservé du numéro de diapositive 3"/>
          <p:cNvSpPr>
            <a:spLocks noGrp="1"/>
          </p:cNvSpPr>
          <p:nvPr>
            <p:ph type="sldNum" sz="quarter" idx="10"/>
          </p:nvPr>
        </p:nvSpPr>
        <p:spPr/>
        <p:txBody>
          <a:bodyPr/>
          <a:lstStyle/>
          <a:p>
            <a:fld id="{C579F8D0-73AC-4EB9-81FC-4996B3560310}" type="slidenum">
              <a:rPr lang="fr-FR" smtClean="0"/>
              <a:pPr/>
              <a:t>12</a:t>
            </a:fld>
            <a:endParaRPr lang="fr-FR"/>
          </a:p>
        </p:txBody>
      </p:sp>
    </p:spTree>
    <p:extLst>
      <p:ext uri="{BB962C8B-B14F-4D97-AF65-F5344CB8AC3E}">
        <p14:creationId xmlns:p14="http://schemas.microsoft.com/office/powerpoint/2010/main" val="704969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Or, ce sont ces interactions mêmes qui sont politiques, si l’on entend comme politique non pas la gestion des rapports de pouvoir et la délibération sur le bien commun, comme c’est le cas traditionnellement, mais plutôt le registre des rapports entre mondes, lesquels connectent ou séparent les opérateurs nécessaires à la vie de tel ou tel assemblage d’humains et d’autres qu’humains, au premier chef lorsque leurs conditions d’existence relèvent en apparence de régimes ontologiques différents. »</a:t>
            </a:r>
          </a:p>
          <a:p>
            <a:endParaRPr lang="fr-FR" sz="1200" kern="1200" dirty="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fr-FR" sz="2800" dirty="0">
                <a:latin typeface="Arabic Typesetting" panose="03020402040406030203" pitchFamily="66" charset="-78"/>
                <a:cs typeface="Arabic Typesetting" panose="03020402040406030203" pitchFamily="66" charset="-78"/>
              </a:rPr>
              <a:t>« N’importe quel opérateur, humain ou non-humain, est capable de devenir un sujet politique, en quelque sorte par destination, s’il parvient à mettre ensemble des choses qui n’ont pas eu départ de connexions intrinsèques, notamment parce qu’elles ressortissent en apparence à des régimes ontologiques différents (un tsunami et une politique énergétique), mais aussi s’il arrive à dissocier des choses que l’on croyait à tort liées (la croissance économique et le bien-être). Un sujet politique est ainsi un brouilleur de frontières qui, par sa situation ou son action, recompose les mondes. »</a:t>
            </a:r>
          </a:p>
          <a:p>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Arabic Typesetting" panose="03020402040406030203" pitchFamily="66" charset="-78"/>
                <a:cs typeface="Arabic Typesetting" panose="03020402040406030203" pitchFamily="66" charset="-78"/>
              </a:rPr>
              <a:t>« ces îlots doivent faire face non seulement à l’hostilité d’Etats (... et de) vecteur depuis l’extérieur </a:t>
            </a:r>
            <a:r>
              <a:rPr lang="fr-FR" sz="1200" i="1" dirty="0">
                <a:latin typeface="Arabic Typesetting" panose="03020402040406030203" pitchFamily="66" charset="-78"/>
                <a:cs typeface="Arabic Typesetting" panose="03020402040406030203" pitchFamily="66" charset="-78"/>
              </a:rPr>
              <a:t>d’innovations techniques </a:t>
            </a:r>
            <a:r>
              <a:rPr lang="fr-FR" sz="1200" dirty="0">
                <a:latin typeface="Arabic Typesetting" panose="03020402040406030203" pitchFamily="66" charset="-78"/>
                <a:cs typeface="Arabic Typesetting" panose="03020402040406030203" pitchFamily="66" charset="-78"/>
              </a:rPr>
              <a:t>rendant tolérable une conception pervertie du bien-être (...) « Lévi-Strauss appelait « froides » les sociétés qui s’attachent à ignorer la contingence de l’évènement et à en neutraliser les effets, notamment grâce à l’activité rituelle, par contraste avec les autres, conscientes de leur destinée historique et préoccupées d’en faire un moteur du changement ». Les communautés qui historiquement ont échouées, « disparus, car ils étaient comme des isolats de sociétés froides plongées dans un milieu historiquement chaud, et donc condamnées à terme à se réchauffer elles aussi, par conduction. On peut </a:t>
            </a:r>
            <a:r>
              <a:rPr lang="fr-FR" sz="1200" i="1" u="sng" dirty="0">
                <a:latin typeface="Arabic Typesetting" panose="03020402040406030203" pitchFamily="66" charset="-78"/>
                <a:cs typeface="Arabic Typesetting" panose="03020402040406030203" pitchFamily="66" charset="-78"/>
              </a:rPr>
              <a:t>espérer</a:t>
            </a:r>
            <a:r>
              <a:rPr lang="fr-FR" sz="1200" dirty="0">
                <a:latin typeface="Arabic Typesetting" panose="03020402040406030203" pitchFamily="66" charset="-78"/>
                <a:cs typeface="Arabic Typesetting" panose="03020402040406030203" pitchFamily="66" charset="-78"/>
              </a:rPr>
              <a:t> que </a:t>
            </a:r>
            <a:r>
              <a:rPr lang="fr-FR" sz="1200" i="1" u="sng" dirty="0">
                <a:latin typeface="Arabic Typesetting" panose="03020402040406030203" pitchFamily="66" charset="-78"/>
                <a:cs typeface="Arabic Typesetting" panose="03020402040406030203" pitchFamily="66" charset="-78"/>
              </a:rPr>
              <a:t>la multiplication </a:t>
            </a:r>
            <a:r>
              <a:rPr lang="fr-FR" sz="1200" dirty="0">
                <a:latin typeface="Arabic Typesetting" panose="03020402040406030203" pitchFamily="66" charset="-78"/>
                <a:cs typeface="Arabic Typesetting" panose="03020402040406030203" pitchFamily="66" charset="-78"/>
              </a:rPr>
              <a:t>de telles poches, le renforcement des </a:t>
            </a:r>
            <a:r>
              <a:rPr lang="fr-FR" sz="1200" i="1" dirty="0">
                <a:latin typeface="Arabic Typesetting" panose="03020402040406030203" pitchFamily="66" charset="-78"/>
                <a:cs typeface="Arabic Typesetting" panose="03020402040406030203" pitchFamily="66" charset="-78"/>
              </a:rPr>
              <a:t>réseaux</a:t>
            </a:r>
            <a:r>
              <a:rPr lang="fr-FR" sz="1200" dirty="0">
                <a:latin typeface="Arabic Typesetting" panose="03020402040406030203" pitchFamily="66" charset="-78"/>
                <a:cs typeface="Arabic Typesetting" panose="03020402040406030203" pitchFamily="66" charset="-78"/>
              </a:rPr>
              <a:t> qui les relient et la </a:t>
            </a:r>
            <a:r>
              <a:rPr lang="fr-FR" sz="1200" i="1" dirty="0">
                <a:latin typeface="Arabic Typesetting" panose="03020402040406030203" pitchFamily="66" charset="-78"/>
                <a:cs typeface="Arabic Typesetting" panose="03020402040406030203" pitchFamily="66" charset="-78"/>
              </a:rPr>
              <a:t>solidarité</a:t>
            </a:r>
            <a:r>
              <a:rPr lang="fr-FR" sz="1200" dirty="0">
                <a:latin typeface="Arabic Typesetting" panose="03020402040406030203" pitchFamily="66" charset="-78"/>
                <a:cs typeface="Arabic Typesetting" panose="03020402040406030203" pitchFamily="66" charset="-78"/>
              </a:rPr>
              <a:t> de celles et ceux qui les considèrent avec sympathie contribueront plutôt à l’effet inverse… »</a:t>
            </a:r>
          </a:p>
          <a:p>
            <a:endParaRPr lang="fr-FR" baseline="0" dirty="0"/>
          </a:p>
        </p:txBody>
      </p:sp>
      <p:sp>
        <p:nvSpPr>
          <p:cNvPr id="4" name="Espace réservé du numéro de diapositive 3"/>
          <p:cNvSpPr>
            <a:spLocks noGrp="1"/>
          </p:cNvSpPr>
          <p:nvPr>
            <p:ph type="sldNum" sz="quarter" idx="10"/>
          </p:nvPr>
        </p:nvSpPr>
        <p:spPr/>
        <p:txBody>
          <a:bodyPr/>
          <a:lstStyle/>
          <a:p>
            <a:fld id="{C579F8D0-73AC-4EB9-81FC-4996B3560310}" type="slidenum">
              <a:rPr lang="fr-FR" smtClean="0"/>
              <a:pPr/>
              <a:t>13</a:t>
            </a:fld>
            <a:endParaRPr lang="fr-FR"/>
          </a:p>
        </p:txBody>
      </p:sp>
    </p:spTree>
    <p:extLst>
      <p:ext uri="{BB962C8B-B14F-4D97-AF65-F5344CB8AC3E}">
        <p14:creationId xmlns:p14="http://schemas.microsoft.com/office/powerpoint/2010/main" val="2416893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Or, ce sont ces interactions mêmes qui sont politiques, si l’on entend comme politique non pas la gestion des rapports de pouvoir et la délibération sur le bien commun, comme c’est le cas traditionnellement, mais plutôt le registre des rapports entre mondes, lesquels connectent ou séparent les opérateurs nécessaires à la vie de tel ou tel assemblage d’humains et d’autres qu’humains, au premier chef lorsque leurs conditions d’existence relèvent en apparence de régimes ontologiques différents. »</a:t>
            </a:r>
          </a:p>
          <a:p>
            <a:endParaRPr lang="fr-FR" sz="1200" kern="1200" dirty="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fr-FR" sz="2800" dirty="0">
                <a:latin typeface="Arabic Typesetting" panose="03020402040406030203" pitchFamily="66" charset="-78"/>
                <a:cs typeface="Arabic Typesetting" panose="03020402040406030203" pitchFamily="66" charset="-78"/>
              </a:rPr>
              <a:t>« N’importe quel opérateur, humain ou non-humain, est capable de devenir un sujet politique, en quelque sorte par destination, s’il parvient à mettre ensemble des choses qui n’ont pas eu départ de connexions intrinsèques, notamment parce qu’elles ressortissent en apparence à des régimes ontologiques différents (un tsunami et une politique énergétique), mais aussi s’il arrive à dissocier des choses que l’on croyait à tort liées (la croissance économique et le bien-être). Un sujet politique est ainsi un brouilleur de frontières qui, par sa situation ou son action, recompose les mondes. »</a:t>
            </a:r>
          </a:p>
          <a:p>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Arabic Typesetting" panose="03020402040406030203" pitchFamily="66" charset="-78"/>
                <a:cs typeface="Arabic Typesetting" panose="03020402040406030203" pitchFamily="66" charset="-78"/>
              </a:rPr>
              <a:t>« ces îlots doivent faire face non seulement à l’hostilité d’Etats (... et de) vecteur depuis l’extérieur </a:t>
            </a:r>
            <a:r>
              <a:rPr lang="fr-FR" sz="1200" i="1" dirty="0">
                <a:latin typeface="Arabic Typesetting" panose="03020402040406030203" pitchFamily="66" charset="-78"/>
                <a:cs typeface="Arabic Typesetting" panose="03020402040406030203" pitchFamily="66" charset="-78"/>
              </a:rPr>
              <a:t>d’innovations techniques </a:t>
            </a:r>
            <a:r>
              <a:rPr lang="fr-FR" sz="1200" dirty="0">
                <a:latin typeface="Arabic Typesetting" panose="03020402040406030203" pitchFamily="66" charset="-78"/>
                <a:cs typeface="Arabic Typesetting" panose="03020402040406030203" pitchFamily="66" charset="-78"/>
              </a:rPr>
              <a:t>rendant tolérable une conception pervertie du bien-être (...) « Lévi-Strauss appelait « froides » les sociétés qui s’attachent à ignorer la contingence de l’évènement et à en neutraliser les effets, notamment grâce à l’activité rituelle, par contraste avec les autres, conscientes de leur destinée historique et préoccupées d’en faire un moteur du changement ». Les communautés qui historiquement ont échouées, « disparus, car ils étaient comme des isolats de sociétés froides plongées dans un milieu historiquement chaud, et donc condamnées à terme à se réchauffer elles aussi, par conduction. On peut </a:t>
            </a:r>
            <a:r>
              <a:rPr lang="fr-FR" sz="1200" i="1" u="sng" dirty="0">
                <a:latin typeface="Arabic Typesetting" panose="03020402040406030203" pitchFamily="66" charset="-78"/>
                <a:cs typeface="Arabic Typesetting" panose="03020402040406030203" pitchFamily="66" charset="-78"/>
              </a:rPr>
              <a:t>espérer</a:t>
            </a:r>
            <a:r>
              <a:rPr lang="fr-FR" sz="1200" dirty="0">
                <a:latin typeface="Arabic Typesetting" panose="03020402040406030203" pitchFamily="66" charset="-78"/>
                <a:cs typeface="Arabic Typesetting" panose="03020402040406030203" pitchFamily="66" charset="-78"/>
              </a:rPr>
              <a:t> que </a:t>
            </a:r>
            <a:r>
              <a:rPr lang="fr-FR" sz="1200" i="1" u="sng" dirty="0">
                <a:latin typeface="Arabic Typesetting" panose="03020402040406030203" pitchFamily="66" charset="-78"/>
                <a:cs typeface="Arabic Typesetting" panose="03020402040406030203" pitchFamily="66" charset="-78"/>
              </a:rPr>
              <a:t>la multiplication </a:t>
            </a:r>
            <a:r>
              <a:rPr lang="fr-FR" sz="1200" dirty="0">
                <a:latin typeface="Arabic Typesetting" panose="03020402040406030203" pitchFamily="66" charset="-78"/>
                <a:cs typeface="Arabic Typesetting" panose="03020402040406030203" pitchFamily="66" charset="-78"/>
              </a:rPr>
              <a:t>de telles poches, le renforcement des </a:t>
            </a:r>
            <a:r>
              <a:rPr lang="fr-FR" sz="1200" i="1" dirty="0">
                <a:latin typeface="Arabic Typesetting" panose="03020402040406030203" pitchFamily="66" charset="-78"/>
                <a:cs typeface="Arabic Typesetting" panose="03020402040406030203" pitchFamily="66" charset="-78"/>
              </a:rPr>
              <a:t>réseaux</a:t>
            </a:r>
            <a:r>
              <a:rPr lang="fr-FR" sz="1200" dirty="0">
                <a:latin typeface="Arabic Typesetting" panose="03020402040406030203" pitchFamily="66" charset="-78"/>
                <a:cs typeface="Arabic Typesetting" panose="03020402040406030203" pitchFamily="66" charset="-78"/>
              </a:rPr>
              <a:t> qui les relient et la </a:t>
            </a:r>
            <a:r>
              <a:rPr lang="fr-FR" sz="1200" i="1" dirty="0">
                <a:latin typeface="Arabic Typesetting" panose="03020402040406030203" pitchFamily="66" charset="-78"/>
                <a:cs typeface="Arabic Typesetting" panose="03020402040406030203" pitchFamily="66" charset="-78"/>
              </a:rPr>
              <a:t>solidarité</a:t>
            </a:r>
            <a:r>
              <a:rPr lang="fr-FR" sz="1200" dirty="0">
                <a:latin typeface="Arabic Typesetting" panose="03020402040406030203" pitchFamily="66" charset="-78"/>
                <a:cs typeface="Arabic Typesetting" panose="03020402040406030203" pitchFamily="66" charset="-78"/>
              </a:rPr>
              <a:t> de celles et ceux qui les considèrent avec sympathie contribueront plutôt à l’effet inverse… »</a:t>
            </a:r>
          </a:p>
          <a:p>
            <a:endParaRPr lang="fr-FR" baseline="0" dirty="0"/>
          </a:p>
        </p:txBody>
      </p:sp>
      <p:sp>
        <p:nvSpPr>
          <p:cNvPr id="4" name="Espace réservé du numéro de diapositive 3"/>
          <p:cNvSpPr>
            <a:spLocks noGrp="1"/>
          </p:cNvSpPr>
          <p:nvPr>
            <p:ph type="sldNum" sz="quarter" idx="10"/>
          </p:nvPr>
        </p:nvSpPr>
        <p:spPr/>
        <p:txBody>
          <a:bodyPr/>
          <a:lstStyle/>
          <a:p>
            <a:fld id="{C579F8D0-73AC-4EB9-81FC-4996B3560310}" type="slidenum">
              <a:rPr lang="fr-FR" smtClean="0"/>
              <a:pPr/>
              <a:t>14</a:t>
            </a:fld>
            <a:endParaRPr lang="fr-FR"/>
          </a:p>
        </p:txBody>
      </p:sp>
    </p:spTree>
    <p:extLst>
      <p:ext uri="{BB962C8B-B14F-4D97-AF65-F5344CB8AC3E}">
        <p14:creationId xmlns:p14="http://schemas.microsoft.com/office/powerpoint/2010/main" val="1883263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Or, ce sont ces interactions mêmes qui sont politiques, si l’on entend comme politique non pas la gestion des rapports de pouvoir et la délibération sur le bien commun, comme c’est le cas traditionnellement, mais plutôt le registre des rapports entre mondes, lesquels connectent ou séparent les opérateurs nécessaires à la vie de tel ou tel assemblage d’humains et d’autres qu’humains, au premier chef lorsque leurs conditions d’existence relèvent en apparence de régimes ontologiques différents. »</a:t>
            </a:r>
          </a:p>
          <a:p>
            <a:endParaRPr lang="fr-FR" sz="1200" kern="1200" dirty="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fr-FR" sz="2800" dirty="0">
                <a:latin typeface="Arabic Typesetting" panose="03020402040406030203" pitchFamily="66" charset="-78"/>
                <a:cs typeface="Arabic Typesetting" panose="03020402040406030203" pitchFamily="66" charset="-78"/>
              </a:rPr>
              <a:t>« N’importe quel opérateur, humain ou non-humain, est capable de devenir un sujet politique, en quelque sorte par destination, s’il parvient à mettre ensemble des choses qui n’ont pas eu départ de connexions intrinsèques, notamment parce qu’elles ressortissent en apparence à des régimes ontologiques différents (un tsunami et une politique énergétique), mais aussi s’il arrive à dissocier des choses que l’on croyait à tort liées (la croissance économique et le bien-être). Un sujet politique est ainsi un brouilleur de frontières qui, par sa situation ou son action, recompose les mondes. »</a:t>
            </a:r>
          </a:p>
          <a:p>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Arabic Typesetting" panose="03020402040406030203" pitchFamily="66" charset="-78"/>
                <a:cs typeface="Arabic Typesetting" panose="03020402040406030203" pitchFamily="66" charset="-78"/>
              </a:rPr>
              <a:t>« ces îlots doivent faire face non seulement à l’hostilité d’Etats (... et de) vecteur depuis l’extérieur </a:t>
            </a:r>
            <a:r>
              <a:rPr lang="fr-FR" sz="1200" i="1" dirty="0">
                <a:latin typeface="Arabic Typesetting" panose="03020402040406030203" pitchFamily="66" charset="-78"/>
                <a:cs typeface="Arabic Typesetting" panose="03020402040406030203" pitchFamily="66" charset="-78"/>
              </a:rPr>
              <a:t>d’innovations techniques </a:t>
            </a:r>
            <a:r>
              <a:rPr lang="fr-FR" sz="1200" dirty="0">
                <a:latin typeface="Arabic Typesetting" panose="03020402040406030203" pitchFamily="66" charset="-78"/>
                <a:cs typeface="Arabic Typesetting" panose="03020402040406030203" pitchFamily="66" charset="-78"/>
              </a:rPr>
              <a:t>rendant tolérable une conception pervertie du bien-être (...) « Lévi-Strauss appelait « froides » les sociétés qui s’attachent à ignorer la contingence de l’évènement et à en neutraliser les effets, notamment grâce à l’activité rituelle, par contraste avec les autres, conscientes de leur destinée historique et préoccupées d’en faire un moteur du changement ». Les communautés qui historiquement ont échouées, « disparus, car ils étaient comme des isolats de sociétés froides plongées dans un milieu historiquement chaud, et donc condamnées à terme à se réchauffer elles aussi, par conduction. On peut </a:t>
            </a:r>
            <a:r>
              <a:rPr lang="fr-FR" sz="1200" i="1" u="sng" dirty="0">
                <a:latin typeface="Arabic Typesetting" panose="03020402040406030203" pitchFamily="66" charset="-78"/>
                <a:cs typeface="Arabic Typesetting" panose="03020402040406030203" pitchFamily="66" charset="-78"/>
              </a:rPr>
              <a:t>espérer</a:t>
            </a:r>
            <a:r>
              <a:rPr lang="fr-FR" sz="1200" dirty="0">
                <a:latin typeface="Arabic Typesetting" panose="03020402040406030203" pitchFamily="66" charset="-78"/>
                <a:cs typeface="Arabic Typesetting" panose="03020402040406030203" pitchFamily="66" charset="-78"/>
              </a:rPr>
              <a:t> que </a:t>
            </a:r>
            <a:r>
              <a:rPr lang="fr-FR" sz="1200" i="1" u="sng" dirty="0">
                <a:latin typeface="Arabic Typesetting" panose="03020402040406030203" pitchFamily="66" charset="-78"/>
                <a:cs typeface="Arabic Typesetting" panose="03020402040406030203" pitchFamily="66" charset="-78"/>
              </a:rPr>
              <a:t>la multiplication </a:t>
            </a:r>
            <a:r>
              <a:rPr lang="fr-FR" sz="1200" dirty="0">
                <a:latin typeface="Arabic Typesetting" panose="03020402040406030203" pitchFamily="66" charset="-78"/>
                <a:cs typeface="Arabic Typesetting" panose="03020402040406030203" pitchFamily="66" charset="-78"/>
              </a:rPr>
              <a:t>de telles poches, le renforcement des </a:t>
            </a:r>
            <a:r>
              <a:rPr lang="fr-FR" sz="1200" i="1" dirty="0">
                <a:latin typeface="Arabic Typesetting" panose="03020402040406030203" pitchFamily="66" charset="-78"/>
                <a:cs typeface="Arabic Typesetting" panose="03020402040406030203" pitchFamily="66" charset="-78"/>
              </a:rPr>
              <a:t>réseaux</a:t>
            </a:r>
            <a:r>
              <a:rPr lang="fr-FR" sz="1200" dirty="0">
                <a:latin typeface="Arabic Typesetting" panose="03020402040406030203" pitchFamily="66" charset="-78"/>
                <a:cs typeface="Arabic Typesetting" panose="03020402040406030203" pitchFamily="66" charset="-78"/>
              </a:rPr>
              <a:t> qui les relient et la </a:t>
            </a:r>
            <a:r>
              <a:rPr lang="fr-FR" sz="1200" i="1" dirty="0">
                <a:latin typeface="Arabic Typesetting" panose="03020402040406030203" pitchFamily="66" charset="-78"/>
                <a:cs typeface="Arabic Typesetting" panose="03020402040406030203" pitchFamily="66" charset="-78"/>
              </a:rPr>
              <a:t>solidarité</a:t>
            </a:r>
            <a:r>
              <a:rPr lang="fr-FR" sz="1200" dirty="0">
                <a:latin typeface="Arabic Typesetting" panose="03020402040406030203" pitchFamily="66" charset="-78"/>
                <a:cs typeface="Arabic Typesetting" panose="03020402040406030203" pitchFamily="66" charset="-78"/>
              </a:rPr>
              <a:t> de celles et ceux qui les considèrent avec sympathie contribueront plutôt à l’effet inverse… »</a:t>
            </a:r>
          </a:p>
          <a:p>
            <a:endParaRPr lang="fr-FR" baseline="0" dirty="0"/>
          </a:p>
        </p:txBody>
      </p:sp>
      <p:sp>
        <p:nvSpPr>
          <p:cNvPr id="4" name="Espace réservé du numéro de diapositive 3"/>
          <p:cNvSpPr>
            <a:spLocks noGrp="1"/>
          </p:cNvSpPr>
          <p:nvPr>
            <p:ph type="sldNum" sz="quarter" idx="10"/>
          </p:nvPr>
        </p:nvSpPr>
        <p:spPr/>
        <p:txBody>
          <a:bodyPr/>
          <a:lstStyle/>
          <a:p>
            <a:fld id="{C579F8D0-73AC-4EB9-81FC-4996B3560310}" type="slidenum">
              <a:rPr lang="fr-FR" smtClean="0"/>
              <a:pPr/>
              <a:t>15</a:t>
            </a:fld>
            <a:endParaRPr lang="fr-FR"/>
          </a:p>
        </p:txBody>
      </p:sp>
    </p:spTree>
    <p:extLst>
      <p:ext uri="{BB962C8B-B14F-4D97-AF65-F5344CB8AC3E}">
        <p14:creationId xmlns:p14="http://schemas.microsoft.com/office/powerpoint/2010/main" val="3182109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Or, ce sont ces interactions mêmes qui sont politiques, si l’on entend comme politique non pas la gestion des rapports de pouvoir et la délibération sur le bien commun, comme c’est le cas traditionnellement, mais plutôt le registre des rapports entre mondes, lesquels connectent ou séparent les opérateurs nécessaires à la vie de tel ou tel assemblage d’humains et d’autres qu’humains, au premier chef lorsque leurs conditions d’existence relèvent en apparence de régimes ontologiques différents. »</a:t>
            </a:r>
          </a:p>
          <a:p>
            <a:endParaRPr lang="fr-FR" sz="1200" kern="1200" dirty="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fr-FR" sz="2800" dirty="0">
                <a:latin typeface="Arabic Typesetting" panose="03020402040406030203" pitchFamily="66" charset="-78"/>
                <a:cs typeface="Arabic Typesetting" panose="03020402040406030203" pitchFamily="66" charset="-78"/>
              </a:rPr>
              <a:t>« N’importe quel opérateur, humain ou non-humain, est capable de devenir un sujet politique, en quelque sorte par destination, s’il parvient à mettre ensemble des choses qui n’ont pas eu départ de connexions intrinsèques, notamment parce qu’elles ressortissent en apparence à des régimes ontologiques différents (un tsunami et une politique énergétique), mais aussi s’il arrive à dissocier des choses que l’on croyait à tort liées (la croissance économique et le bien-être). Un sujet politique est ainsi un brouilleur de frontières qui, par sa situation ou son action, recompose les mondes. »</a:t>
            </a:r>
          </a:p>
          <a:p>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Arabic Typesetting" panose="03020402040406030203" pitchFamily="66" charset="-78"/>
                <a:cs typeface="Arabic Typesetting" panose="03020402040406030203" pitchFamily="66" charset="-78"/>
              </a:rPr>
              <a:t>« ces îlots doivent faire face non seulement à l’hostilité d’Etats (... et de) vecteur depuis l’extérieur </a:t>
            </a:r>
            <a:r>
              <a:rPr lang="fr-FR" sz="1200" i="1" dirty="0">
                <a:latin typeface="Arabic Typesetting" panose="03020402040406030203" pitchFamily="66" charset="-78"/>
                <a:cs typeface="Arabic Typesetting" panose="03020402040406030203" pitchFamily="66" charset="-78"/>
              </a:rPr>
              <a:t>d’innovations techniques </a:t>
            </a:r>
            <a:r>
              <a:rPr lang="fr-FR" sz="1200" dirty="0">
                <a:latin typeface="Arabic Typesetting" panose="03020402040406030203" pitchFamily="66" charset="-78"/>
                <a:cs typeface="Arabic Typesetting" panose="03020402040406030203" pitchFamily="66" charset="-78"/>
              </a:rPr>
              <a:t>rendant tolérable une conception pervertie du bien-être (...) « Lévi-Strauss appelait « froides » les sociétés qui s’attachent à ignorer la contingence de l’évènement et à en neutraliser les effets, notamment grâce à l’activité rituelle, par contraste avec les autres, conscientes de leur destinée historique et préoccupées d’en faire un moteur du changement ». Les communautés qui historiquement ont échouées, « disparus, car ils étaient comme des isolats de sociétés froides plongées dans un milieu historiquement chaud, et donc condamnées à terme à se réchauffer elles aussi, par conduction. On peut </a:t>
            </a:r>
            <a:r>
              <a:rPr lang="fr-FR" sz="1200" i="1" u="sng" dirty="0">
                <a:latin typeface="Arabic Typesetting" panose="03020402040406030203" pitchFamily="66" charset="-78"/>
                <a:cs typeface="Arabic Typesetting" panose="03020402040406030203" pitchFamily="66" charset="-78"/>
              </a:rPr>
              <a:t>espérer</a:t>
            </a:r>
            <a:r>
              <a:rPr lang="fr-FR" sz="1200" dirty="0">
                <a:latin typeface="Arabic Typesetting" panose="03020402040406030203" pitchFamily="66" charset="-78"/>
                <a:cs typeface="Arabic Typesetting" panose="03020402040406030203" pitchFamily="66" charset="-78"/>
              </a:rPr>
              <a:t> que </a:t>
            </a:r>
            <a:r>
              <a:rPr lang="fr-FR" sz="1200" i="1" u="sng" dirty="0">
                <a:latin typeface="Arabic Typesetting" panose="03020402040406030203" pitchFamily="66" charset="-78"/>
                <a:cs typeface="Arabic Typesetting" panose="03020402040406030203" pitchFamily="66" charset="-78"/>
              </a:rPr>
              <a:t>la multiplication </a:t>
            </a:r>
            <a:r>
              <a:rPr lang="fr-FR" sz="1200" dirty="0">
                <a:latin typeface="Arabic Typesetting" panose="03020402040406030203" pitchFamily="66" charset="-78"/>
                <a:cs typeface="Arabic Typesetting" panose="03020402040406030203" pitchFamily="66" charset="-78"/>
              </a:rPr>
              <a:t>de telles poches, le renforcement des </a:t>
            </a:r>
            <a:r>
              <a:rPr lang="fr-FR" sz="1200" i="1" dirty="0">
                <a:latin typeface="Arabic Typesetting" panose="03020402040406030203" pitchFamily="66" charset="-78"/>
                <a:cs typeface="Arabic Typesetting" panose="03020402040406030203" pitchFamily="66" charset="-78"/>
              </a:rPr>
              <a:t>réseaux</a:t>
            </a:r>
            <a:r>
              <a:rPr lang="fr-FR" sz="1200" dirty="0">
                <a:latin typeface="Arabic Typesetting" panose="03020402040406030203" pitchFamily="66" charset="-78"/>
                <a:cs typeface="Arabic Typesetting" panose="03020402040406030203" pitchFamily="66" charset="-78"/>
              </a:rPr>
              <a:t> qui les relient et la </a:t>
            </a:r>
            <a:r>
              <a:rPr lang="fr-FR" sz="1200" i="1" dirty="0">
                <a:latin typeface="Arabic Typesetting" panose="03020402040406030203" pitchFamily="66" charset="-78"/>
                <a:cs typeface="Arabic Typesetting" panose="03020402040406030203" pitchFamily="66" charset="-78"/>
              </a:rPr>
              <a:t>solidarité</a:t>
            </a:r>
            <a:r>
              <a:rPr lang="fr-FR" sz="1200" dirty="0">
                <a:latin typeface="Arabic Typesetting" panose="03020402040406030203" pitchFamily="66" charset="-78"/>
                <a:cs typeface="Arabic Typesetting" panose="03020402040406030203" pitchFamily="66" charset="-78"/>
              </a:rPr>
              <a:t> de celles et ceux qui les considèrent avec sympathie contribueront plutôt à l’effet inverse… »</a:t>
            </a:r>
          </a:p>
          <a:p>
            <a:endParaRPr lang="fr-FR" baseline="0" dirty="0"/>
          </a:p>
        </p:txBody>
      </p:sp>
      <p:sp>
        <p:nvSpPr>
          <p:cNvPr id="4" name="Espace réservé du numéro de diapositive 3"/>
          <p:cNvSpPr>
            <a:spLocks noGrp="1"/>
          </p:cNvSpPr>
          <p:nvPr>
            <p:ph type="sldNum" sz="quarter" idx="10"/>
          </p:nvPr>
        </p:nvSpPr>
        <p:spPr/>
        <p:txBody>
          <a:bodyPr/>
          <a:lstStyle/>
          <a:p>
            <a:fld id="{C579F8D0-73AC-4EB9-81FC-4996B3560310}" type="slidenum">
              <a:rPr lang="fr-FR" smtClean="0"/>
              <a:pPr/>
              <a:t>16</a:t>
            </a:fld>
            <a:endParaRPr lang="fr-FR"/>
          </a:p>
        </p:txBody>
      </p:sp>
    </p:spTree>
    <p:extLst>
      <p:ext uri="{BB962C8B-B14F-4D97-AF65-F5344CB8AC3E}">
        <p14:creationId xmlns:p14="http://schemas.microsoft.com/office/powerpoint/2010/main" val="3216983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Or, ce sont ces interactions mêmes qui sont politiques, si l’on entend comme politique non pas la gestion des rapports de pouvoir et la délibération sur le bien commun, comme c’est le cas traditionnellement, mais plutôt le registre des rapports entre mondes, lesquels connectent ou séparent les opérateurs nécessaires à la vie de tel ou tel assemblage d’humains et d’autres qu’humains, au premier chef lorsque leurs conditions d’existence relèvent en apparence de régimes ontologiques différents. »</a:t>
            </a:r>
          </a:p>
          <a:p>
            <a:endParaRPr lang="fr-FR" sz="1200" kern="1200" dirty="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fr-FR" sz="2800" dirty="0">
                <a:latin typeface="Arabic Typesetting" panose="03020402040406030203" pitchFamily="66" charset="-78"/>
                <a:cs typeface="Arabic Typesetting" panose="03020402040406030203" pitchFamily="66" charset="-78"/>
              </a:rPr>
              <a:t>« N’importe quel opérateur, humain ou non-humain, est capable de devenir un sujet politique, en quelque sorte par destination, s’il parvient à mettre ensemble des choses qui n’ont pas eu départ de connexions intrinsèques, notamment parce qu’elles ressortissent en apparence à des régimes ontologiques différents (un tsunami et une politique énergétique), mais aussi s’il arrive à dissocier des choses que l’on croyait à tort liées (la croissance économique et le bien-être). Un sujet politique est ainsi un brouilleur de frontières qui, par sa situation ou son action, recompose les mondes. »</a:t>
            </a:r>
          </a:p>
          <a:p>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Arabic Typesetting" panose="03020402040406030203" pitchFamily="66" charset="-78"/>
                <a:cs typeface="Arabic Typesetting" panose="03020402040406030203" pitchFamily="66" charset="-78"/>
              </a:rPr>
              <a:t>« ces îlots doivent faire face non seulement à l’hostilité d’Etats (... et de) vecteur depuis l’extérieur </a:t>
            </a:r>
            <a:r>
              <a:rPr lang="fr-FR" sz="1200" i="1" dirty="0">
                <a:latin typeface="Arabic Typesetting" panose="03020402040406030203" pitchFamily="66" charset="-78"/>
                <a:cs typeface="Arabic Typesetting" panose="03020402040406030203" pitchFamily="66" charset="-78"/>
              </a:rPr>
              <a:t>d’innovations techniques </a:t>
            </a:r>
            <a:r>
              <a:rPr lang="fr-FR" sz="1200" dirty="0">
                <a:latin typeface="Arabic Typesetting" panose="03020402040406030203" pitchFamily="66" charset="-78"/>
                <a:cs typeface="Arabic Typesetting" panose="03020402040406030203" pitchFamily="66" charset="-78"/>
              </a:rPr>
              <a:t>rendant tolérable une conception pervertie du bien-être (...) « Lévi-Strauss appelait « froides » les sociétés qui s’attachent à ignorer la contingence de l’évènement et à en neutraliser les effets, notamment grâce à l’activité rituelle, par contraste avec les autres, conscientes de leur destinée historique et préoccupées d’en faire un moteur du changement ». Les communautés qui historiquement ont échouées, « disparus, car ils étaient comme des isolats de sociétés froides plongées dans un milieu historiquement chaud, et donc condamnées à terme à se réchauffer elles aussi, par conduction. On peut </a:t>
            </a:r>
            <a:r>
              <a:rPr lang="fr-FR" sz="1200" i="1" u="sng" dirty="0">
                <a:latin typeface="Arabic Typesetting" panose="03020402040406030203" pitchFamily="66" charset="-78"/>
                <a:cs typeface="Arabic Typesetting" panose="03020402040406030203" pitchFamily="66" charset="-78"/>
              </a:rPr>
              <a:t>espérer</a:t>
            </a:r>
            <a:r>
              <a:rPr lang="fr-FR" sz="1200" dirty="0">
                <a:latin typeface="Arabic Typesetting" panose="03020402040406030203" pitchFamily="66" charset="-78"/>
                <a:cs typeface="Arabic Typesetting" panose="03020402040406030203" pitchFamily="66" charset="-78"/>
              </a:rPr>
              <a:t> que </a:t>
            </a:r>
            <a:r>
              <a:rPr lang="fr-FR" sz="1200" i="1" u="sng" dirty="0">
                <a:latin typeface="Arabic Typesetting" panose="03020402040406030203" pitchFamily="66" charset="-78"/>
                <a:cs typeface="Arabic Typesetting" panose="03020402040406030203" pitchFamily="66" charset="-78"/>
              </a:rPr>
              <a:t>la multiplication </a:t>
            </a:r>
            <a:r>
              <a:rPr lang="fr-FR" sz="1200" dirty="0">
                <a:latin typeface="Arabic Typesetting" panose="03020402040406030203" pitchFamily="66" charset="-78"/>
                <a:cs typeface="Arabic Typesetting" panose="03020402040406030203" pitchFamily="66" charset="-78"/>
              </a:rPr>
              <a:t>de telles poches, le renforcement des </a:t>
            </a:r>
            <a:r>
              <a:rPr lang="fr-FR" sz="1200" i="1" dirty="0">
                <a:latin typeface="Arabic Typesetting" panose="03020402040406030203" pitchFamily="66" charset="-78"/>
                <a:cs typeface="Arabic Typesetting" panose="03020402040406030203" pitchFamily="66" charset="-78"/>
              </a:rPr>
              <a:t>réseaux</a:t>
            </a:r>
            <a:r>
              <a:rPr lang="fr-FR" sz="1200" dirty="0">
                <a:latin typeface="Arabic Typesetting" panose="03020402040406030203" pitchFamily="66" charset="-78"/>
                <a:cs typeface="Arabic Typesetting" panose="03020402040406030203" pitchFamily="66" charset="-78"/>
              </a:rPr>
              <a:t> qui les relient et la </a:t>
            </a:r>
            <a:r>
              <a:rPr lang="fr-FR" sz="1200" i="1" dirty="0">
                <a:latin typeface="Arabic Typesetting" panose="03020402040406030203" pitchFamily="66" charset="-78"/>
                <a:cs typeface="Arabic Typesetting" panose="03020402040406030203" pitchFamily="66" charset="-78"/>
              </a:rPr>
              <a:t>solidarité</a:t>
            </a:r>
            <a:r>
              <a:rPr lang="fr-FR" sz="1200" dirty="0">
                <a:latin typeface="Arabic Typesetting" panose="03020402040406030203" pitchFamily="66" charset="-78"/>
                <a:cs typeface="Arabic Typesetting" panose="03020402040406030203" pitchFamily="66" charset="-78"/>
              </a:rPr>
              <a:t> de celles et ceux qui les considèrent avec sympathie contribueront plutôt à l’effet inverse… »</a:t>
            </a:r>
          </a:p>
          <a:p>
            <a:endParaRPr lang="fr-FR" baseline="0" dirty="0"/>
          </a:p>
        </p:txBody>
      </p:sp>
      <p:sp>
        <p:nvSpPr>
          <p:cNvPr id="4" name="Espace réservé du numéro de diapositive 3"/>
          <p:cNvSpPr>
            <a:spLocks noGrp="1"/>
          </p:cNvSpPr>
          <p:nvPr>
            <p:ph type="sldNum" sz="quarter" idx="10"/>
          </p:nvPr>
        </p:nvSpPr>
        <p:spPr/>
        <p:txBody>
          <a:bodyPr/>
          <a:lstStyle/>
          <a:p>
            <a:fld id="{C579F8D0-73AC-4EB9-81FC-4996B3560310}" type="slidenum">
              <a:rPr lang="fr-FR" smtClean="0"/>
              <a:pPr/>
              <a:t>17</a:t>
            </a:fld>
            <a:endParaRPr lang="fr-FR"/>
          </a:p>
        </p:txBody>
      </p:sp>
    </p:spTree>
    <p:extLst>
      <p:ext uri="{BB962C8B-B14F-4D97-AF65-F5344CB8AC3E}">
        <p14:creationId xmlns:p14="http://schemas.microsoft.com/office/powerpoint/2010/main" val="1517350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Or, ce sont ces interactions mêmes qui sont politiques, si l’on entend comme politique non pas la gestion des rapports de pouvoir et la délibération sur le bien commun, comme c’est le cas traditionnellement, mais plutôt le registre des rapports entre mondes, lesquels connectent ou séparent les opérateurs nécessaires à la vie de tel ou tel assemblage d’humains et d’autres qu’humains, au premier chef lorsque leurs conditions d’existence relèvent en apparence de régimes ontologiques différents. »</a:t>
            </a:r>
          </a:p>
          <a:p>
            <a:endParaRPr lang="fr-FR" sz="1200" kern="1200" dirty="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fr-FR" sz="2800" dirty="0">
                <a:latin typeface="Arabic Typesetting" panose="03020402040406030203" pitchFamily="66" charset="-78"/>
                <a:cs typeface="Arabic Typesetting" panose="03020402040406030203" pitchFamily="66" charset="-78"/>
              </a:rPr>
              <a:t>« N’importe quel opérateur, humain ou non-humain, est capable de devenir un sujet politique, en quelque sorte par destination, s’il parvient à mettre ensemble des choses qui n’ont pas eu départ de connexions intrinsèques, notamment parce qu’elles ressortissent en apparence à des régimes ontologiques différents (un tsunami et une politique énergétique), mais aussi s’il arrive à dissocier des choses que l’on croyait à tort liées (la croissance économique et le bien-être). Un sujet politique est ainsi un brouilleur de frontières qui, par sa situation ou son action, recompose les mondes. »</a:t>
            </a:r>
          </a:p>
          <a:p>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Arabic Typesetting" panose="03020402040406030203" pitchFamily="66" charset="-78"/>
                <a:cs typeface="Arabic Typesetting" panose="03020402040406030203" pitchFamily="66" charset="-78"/>
              </a:rPr>
              <a:t>« ces îlots doivent faire face non seulement à l’hostilité d’Etats (... et de) vecteur depuis l’extérieur </a:t>
            </a:r>
            <a:r>
              <a:rPr lang="fr-FR" sz="1200" i="1" dirty="0">
                <a:latin typeface="Arabic Typesetting" panose="03020402040406030203" pitchFamily="66" charset="-78"/>
                <a:cs typeface="Arabic Typesetting" panose="03020402040406030203" pitchFamily="66" charset="-78"/>
              </a:rPr>
              <a:t>d’innovations techniques </a:t>
            </a:r>
            <a:r>
              <a:rPr lang="fr-FR" sz="1200" dirty="0">
                <a:latin typeface="Arabic Typesetting" panose="03020402040406030203" pitchFamily="66" charset="-78"/>
                <a:cs typeface="Arabic Typesetting" panose="03020402040406030203" pitchFamily="66" charset="-78"/>
              </a:rPr>
              <a:t>rendant tolérable une conception pervertie du bien-être (...) « Lévi-Strauss appelait « froides » les sociétés qui s’attachent à ignorer la contingence de l’évènement et à en neutraliser les effets, notamment grâce à l’activité rituelle, par contraste avec les autres, conscientes de leur destinée historique et préoccupées d’en faire un moteur du changement ». Les communautés qui historiquement ont échouées, « disparus, car ils étaient comme des isolats de sociétés froides plongées dans un milieu historiquement chaud, et donc condamnées à terme à se réchauffer elles aussi, par conduction. On peut </a:t>
            </a:r>
            <a:r>
              <a:rPr lang="fr-FR" sz="1200" i="1" u="sng" dirty="0">
                <a:latin typeface="Arabic Typesetting" panose="03020402040406030203" pitchFamily="66" charset="-78"/>
                <a:cs typeface="Arabic Typesetting" panose="03020402040406030203" pitchFamily="66" charset="-78"/>
              </a:rPr>
              <a:t>espérer</a:t>
            </a:r>
            <a:r>
              <a:rPr lang="fr-FR" sz="1200" dirty="0">
                <a:latin typeface="Arabic Typesetting" panose="03020402040406030203" pitchFamily="66" charset="-78"/>
                <a:cs typeface="Arabic Typesetting" panose="03020402040406030203" pitchFamily="66" charset="-78"/>
              </a:rPr>
              <a:t> que </a:t>
            </a:r>
            <a:r>
              <a:rPr lang="fr-FR" sz="1200" i="1" u="sng" dirty="0">
                <a:latin typeface="Arabic Typesetting" panose="03020402040406030203" pitchFamily="66" charset="-78"/>
                <a:cs typeface="Arabic Typesetting" panose="03020402040406030203" pitchFamily="66" charset="-78"/>
              </a:rPr>
              <a:t>la multiplication </a:t>
            </a:r>
            <a:r>
              <a:rPr lang="fr-FR" sz="1200" dirty="0">
                <a:latin typeface="Arabic Typesetting" panose="03020402040406030203" pitchFamily="66" charset="-78"/>
                <a:cs typeface="Arabic Typesetting" panose="03020402040406030203" pitchFamily="66" charset="-78"/>
              </a:rPr>
              <a:t>de telles poches, le renforcement des </a:t>
            </a:r>
            <a:r>
              <a:rPr lang="fr-FR" sz="1200" i="1" dirty="0">
                <a:latin typeface="Arabic Typesetting" panose="03020402040406030203" pitchFamily="66" charset="-78"/>
                <a:cs typeface="Arabic Typesetting" panose="03020402040406030203" pitchFamily="66" charset="-78"/>
              </a:rPr>
              <a:t>réseaux</a:t>
            </a:r>
            <a:r>
              <a:rPr lang="fr-FR" sz="1200" dirty="0">
                <a:latin typeface="Arabic Typesetting" panose="03020402040406030203" pitchFamily="66" charset="-78"/>
                <a:cs typeface="Arabic Typesetting" panose="03020402040406030203" pitchFamily="66" charset="-78"/>
              </a:rPr>
              <a:t> qui les relient et la </a:t>
            </a:r>
            <a:r>
              <a:rPr lang="fr-FR" sz="1200" i="1" dirty="0">
                <a:latin typeface="Arabic Typesetting" panose="03020402040406030203" pitchFamily="66" charset="-78"/>
                <a:cs typeface="Arabic Typesetting" panose="03020402040406030203" pitchFamily="66" charset="-78"/>
              </a:rPr>
              <a:t>solidarité</a:t>
            </a:r>
            <a:r>
              <a:rPr lang="fr-FR" sz="1200" dirty="0">
                <a:latin typeface="Arabic Typesetting" panose="03020402040406030203" pitchFamily="66" charset="-78"/>
                <a:cs typeface="Arabic Typesetting" panose="03020402040406030203" pitchFamily="66" charset="-78"/>
              </a:rPr>
              <a:t> de celles et ceux qui les considèrent avec sympathie contribueront plutôt à l’effet inverse… »</a:t>
            </a:r>
          </a:p>
          <a:p>
            <a:endParaRPr lang="fr-FR" baseline="0" dirty="0"/>
          </a:p>
        </p:txBody>
      </p:sp>
      <p:sp>
        <p:nvSpPr>
          <p:cNvPr id="4" name="Espace réservé du numéro de diapositive 3"/>
          <p:cNvSpPr>
            <a:spLocks noGrp="1"/>
          </p:cNvSpPr>
          <p:nvPr>
            <p:ph type="sldNum" sz="quarter" idx="10"/>
          </p:nvPr>
        </p:nvSpPr>
        <p:spPr/>
        <p:txBody>
          <a:bodyPr/>
          <a:lstStyle/>
          <a:p>
            <a:fld id="{C579F8D0-73AC-4EB9-81FC-4996B3560310}" type="slidenum">
              <a:rPr lang="fr-FR" smtClean="0"/>
              <a:pPr/>
              <a:t>18</a:t>
            </a:fld>
            <a:endParaRPr lang="fr-FR"/>
          </a:p>
        </p:txBody>
      </p:sp>
    </p:spTree>
    <p:extLst>
      <p:ext uri="{BB962C8B-B14F-4D97-AF65-F5344CB8AC3E}">
        <p14:creationId xmlns:p14="http://schemas.microsoft.com/office/powerpoint/2010/main" val="2136377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Or, ce sont ces interactions mêmes qui sont politiques, si l’on entend comme politique non pas la gestion des rapports de pouvoir et la délibération sur le bien commun, comme c’est le cas traditionnellement, mais plutôt le registre des rapports entre mondes, lesquels connectent ou séparent les opérateurs nécessaires à la vie de tel ou tel assemblage d’humains et d’autres qu’humains, au premier chef lorsque leurs conditions d’existence relèvent en apparence de régimes ontologiques différents. »</a:t>
            </a:r>
          </a:p>
          <a:p>
            <a:endParaRPr lang="fr-FR" sz="1200" kern="1200" dirty="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fr-FR" sz="2800" dirty="0">
                <a:latin typeface="Arabic Typesetting" panose="03020402040406030203" pitchFamily="66" charset="-78"/>
                <a:cs typeface="Arabic Typesetting" panose="03020402040406030203" pitchFamily="66" charset="-78"/>
              </a:rPr>
              <a:t>« N’importe quel opérateur, humain ou non-humain, est capable de devenir un sujet politique, en quelque sorte par destination, s’il parvient à mettre ensemble des choses qui n’ont pas eu départ de connexions intrinsèques, notamment parce qu’elles ressortissent en apparence à des régimes ontologiques différents (un tsunami et une politique énergétique), mais aussi s’il arrive à dissocier des choses que l’on croyait à tort liées (la croissance économique et le bien-être). Un sujet politique est ainsi un brouilleur de frontières qui, par sa situation ou son action, recompose les mondes. »</a:t>
            </a:r>
          </a:p>
          <a:p>
            <a:endParaRPr lang="fr-FR" baseline="0" dirty="0"/>
          </a:p>
        </p:txBody>
      </p:sp>
      <p:sp>
        <p:nvSpPr>
          <p:cNvPr id="4" name="Espace réservé du numéro de diapositive 3"/>
          <p:cNvSpPr>
            <a:spLocks noGrp="1"/>
          </p:cNvSpPr>
          <p:nvPr>
            <p:ph type="sldNum" sz="quarter" idx="10"/>
          </p:nvPr>
        </p:nvSpPr>
        <p:spPr/>
        <p:txBody>
          <a:bodyPr/>
          <a:lstStyle/>
          <a:p>
            <a:fld id="{C579F8D0-73AC-4EB9-81FC-4996B3560310}" type="slidenum">
              <a:rPr lang="fr-FR" smtClean="0"/>
              <a:pPr/>
              <a:t>19</a:t>
            </a:fld>
            <a:endParaRPr lang="fr-FR"/>
          </a:p>
        </p:txBody>
      </p:sp>
    </p:spTree>
    <p:extLst>
      <p:ext uri="{BB962C8B-B14F-4D97-AF65-F5344CB8AC3E}">
        <p14:creationId xmlns:p14="http://schemas.microsoft.com/office/powerpoint/2010/main" val="706364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 nous ne savons pas non plus quelle discipline scientifique peut faire de cet événement son objet »</a:t>
            </a:r>
            <a:endParaRPr lang="fr-FR" baseline="0" dirty="0"/>
          </a:p>
        </p:txBody>
      </p:sp>
      <p:sp>
        <p:nvSpPr>
          <p:cNvPr id="4" name="Espace réservé du numéro de diapositive 3"/>
          <p:cNvSpPr>
            <a:spLocks noGrp="1"/>
          </p:cNvSpPr>
          <p:nvPr>
            <p:ph type="sldNum" sz="quarter" idx="10"/>
          </p:nvPr>
        </p:nvSpPr>
        <p:spPr/>
        <p:txBody>
          <a:bodyPr/>
          <a:lstStyle/>
          <a:p>
            <a:fld id="{C579F8D0-73AC-4EB9-81FC-4996B3560310}" type="slidenum">
              <a:rPr lang="fr-FR" smtClean="0"/>
              <a:pPr/>
              <a:t>2</a:t>
            </a:fld>
            <a:endParaRPr lang="fr-FR"/>
          </a:p>
        </p:txBody>
      </p:sp>
    </p:spTree>
    <p:extLst>
      <p:ext uri="{BB962C8B-B14F-4D97-AF65-F5344CB8AC3E}">
        <p14:creationId xmlns:p14="http://schemas.microsoft.com/office/powerpoint/2010/main" val="3593565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kern="1200" dirty="0">
                <a:solidFill>
                  <a:schemeClr val="tx1"/>
                </a:solidFill>
                <a:effectLst/>
                <a:latin typeface="Aparajita" panose="02020603050405020304" pitchFamily="18" charset="0"/>
                <a:ea typeface="+mn-ea"/>
                <a:cs typeface="Aparajita" panose="02020603050405020304" pitchFamily="18" charset="0"/>
              </a:rPr>
              <a:t>« Ce n’est jamais qu’avec effort que ces hommes (les hommes des sociétés démocratiques) s’arrachent à leurs affaires particulières pour s’occuper des affaires communes ; leur pente naturelle est d’en abandonner le soin au seul représentant visible et permanent des intérêts collectifs, qui est l’Etat. Non seulement ils n’ont pas naturellement le goût de s’occuper du public, mais souvent le temps leur manque pour le faire. La vie privée est si active dans les temps démocratiques, si agitée, si remplie de désirs, de travaux, qu’</a:t>
            </a:r>
            <a:r>
              <a:rPr lang="fr-FR" sz="1200" i="1" u="sng" kern="1200" dirty="0">
                <a:solidFill>
                  <a:schemeClr val="tx1"/>
                </a:solidFill>
                <a:effectLst/>
                <a:latin typeface="Aparajita" panose="02020603050405020304" pitchFamily="18" charset="0"/>
                <a:ea typeface="+mn-ea"/>
                <a:cs typeface="Aparajita" panose="02020603050405020304" pitchFamily="18" charset="0"/>
              </a:rPr>
              <a:t>il ne reste presque plus d’énergie ni de loisirs à chaque homme pour la vie politique</a:t>
            </a:r>
            <a:r>
              <a:rPr lang="fr-FR" sz="1200" i="1" kern="1200" dirty="0">
                <a:solidFill>
                  <a:schemeClr val="tx1"/>
                </a:solidFill>
                <a:effectLst/>
                <a:latin typeface="Aparajita" panose="02020603050405020304" pitchFamily="18" charset="0"/>
                <a:ea typeface="+mn-ea"/>
                <a:cs typeface="Aparajita"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Or, ce sont ces interactions mêmes qui sont politiques, si l’on entend comme politique non pas la gestion des rapports de pouvoir et la délibération sur le bien commun, comme c’est le cas traditionnellement, mais plutôt le registre des rapports entre mondes, lesquels connectent ou séparent les opérateurs nécessaires à la vie de tel ou tel assemblage d’humains et d’autres qu’humains, au premier chef lorsque leurs conditions d’existence relèvent en apparence de régimes ontologiques différents. »</a:t>
            </a:r>
          </a:p>
          <a:p>
            <a:endParaRPr lang="fr-FR" sz="1200" kern="1200" dirty="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fr-FR" sz="2800" dirty="0">
                <a:latin typeface="Arabic Typesetting" panose="03020402040406030203" pitchFamily="66" charset="-78"/>
                <a:cs typeface="Arabic Typesetting" panose="03020402040406030203" pitchFamily="66" charset="-78"/>
              </a:rPr>
              <a:t>« N’importe quel opérateur, humain ou non-humain, est capable de devenir un sujet politique, en quelque sorte par destination, s’il parvient à mettre ensemble des choses qui n’ont pas eu départ de connexions intrinsèques, notamment parce qu’elles ressortissent en apparence à des régimes ontologiques différents (un tsunami et une politique énergétique), mais aussi s’il arrive à dissocier des choses que l’on croyait à tort liées (la croissance économique et le bien-être). Un sujet politique est ainsi un brouilleur de frontières qui, par sa situation ou son action, recompose les mondes. »</a:t>
            </a:r>
          </a:p>
          <a:p>
            <a:endParaRPr lang="fr-FR" baseline="0" dirty="0"/>
          </a:p>
        </p:txBody>
      </p:sp>
      <p:sp>
        <p:nvSpPr>
          <p:cNvPr id="4" name="Espace réservé du numéro de diapositive 3"/>
          <p:cNvSpPr>
            <a:spLocks noGrp="1"/>
          </p:cNvSpPr>
          <p:nvPr>
            <p:ph type="sldNum" sz="quarter" idx="10"/>
          </p:nvPr>
        </p:nvSpPr>
        <p:spPr/>
        <p:txBody>
          <a:bodyPr/>
          <a:lstStyle/>
          <a:p>
            <a:fld id="{C579F8D0-73AC-4EB9-81FC-4996B3560310}" type="slidenum">
              <a:rPr lang="fr-FR" smtClean="0"/>
              <a:pPr/>
              <a:t>20</a:t>
            </a:fld>
            <a:endParaRPr lang="fr-FR"/>
          </a:p>
        </p:txBody>
      </p:sp>
    </p:spTree>
    <p:extLst>
      <p:ext uri="{BB962C8B-B14F-4D97-AF65-F5344CB8AC3E}">
        <p14:creationId xmlns:p14="http://schemas.microsoft.com/office/powerpoint/2010/main" val="2103404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1" kern="1200" dirty="0">
                <a:solidFill>
                  <a:schemeClr val="tx1"/>
                </a:solidFill>
                <a:effectLst/>
                <a:latin typeface="+mn-lt"/>
                <a:ea typeface="+mn-ea"/>
                <a:cs typeface="+mn-cs"/>
              </a:rPr>
              <a:t>« Que doit-on attendre d’un homme qui a employé vingt ans de sa vie à faire des têtes d’épingles ? et à quoi peut-on désormais s’appliquer chez lui cette puissante intelligence humaine, qui a souvent remué le monde, sinon à rechercher le meilleur moyen de faire des têtes d’épingles !</a:t>
            </a:r>
          </a:p>
          <a:p>
            <a:r>
              <a:rPr lang="fr-FR" sz="1200" b="0" i="1" kern="1200" dirty="0">
                <a:solidFill>
                  <a:schemeClr val="tx1"/>
                </a:solidFill>
                <a:effectLst/>
                <a:latin typeface="+mn-lt"/>
                <a:ea typeface="+mn-ea"/>
                <a:cs typeface="+mn-cs"/>
              </a:rPr>
              <a:t>Lorsqu’un ouvrier a consumé de cette manière une portion considérable de son existence, sa pensée s’est arrêtée pour jamais près de l’objet quotidien de ses labeurs ; son corps a contracté certaines habitudes fixes dont il ne lui est plus permis de se départir. En un mot, il n’appartient plus à lui-même, mais à la profession qu’il a choisie. C’est en vain que les lois et les mœurs ont pris soin de briser autour de cet homme toutes les barrières et de lui ouvrir de tous côtés mille chemins différents vers la fortune ; une théorie industrielle plus puissante que les mœurs et les lois l’a attaché à un métier, et souvent à un lieu qu’il ne peut quitter. Elle lui a assigné dans la société une certaine place dont il ne peut sortir. Au milieu du mouvement universel, elle l’a rendu immobile. </a:t>
            </a:r>
          </a:p>
          <a:p>
            <a:r>
              <a:rPr lang="fr-FR" sz="1200" b="0" i="1" kern="1200" dirty="0">
                <a:solidFill>
                  <a:schemeClr val="tx1"/>
                </a:solidFill>
                <a:effectLst/>
                <a:latin typeface="+mn-lt"/>
                <a:ea typeface="+mn-ea"/>
                <a:cs typeface="+mn-cs"/>
              </a:rPr>
              <a:t>C’est ainsi que lorsqu’on remonte à la source, il semble qu’on voie l’aristocratie sortir par un effort naturel du sein même de la démocratie.</a:t>
            </a:r>
          </a:p>
          <a:p>
            <a:r>
              <a:rPr lang="fr-FR" sz="1200" b="0" i="1" kern="1200" dirty="0">
                <a:solidFill>
                  <a:schemeClr val="tx1"/>
                </a:solidFill>
                <a:effectLst/>
                <a:latin typeface="+mn-lt"/>
                <a:ea typeface="+mn-ea"/>
                <a:cs typeface="+mn-cs"/>
              </a:rPr>
              <a:t>Mais cette aristocratie-là ne ressemble point à celles qui l’ont précédée.</a:t>
            </a:r>
          </a:p>
          <a:p>
            <a:r>
              <a:rPr lang="fr-FR" sz="1200" b="0" i="1" kern="1200" dirty="0">
                <a:solidFill>
                  <a:schemeClr val="tx1"/>
                </a:solidFill>
                <a:effectLst/>
                <a:latin typeface="+mn-lt"/>
                <a:ea typeface="+mn-ea"/>
                <a:cs typeface="+mn-cs"/>
              </a:rPr>
              <a:t>On remarquera d’abord que, ne s’appliquant qu’à l’industrie et à quelques-unes des professions industrielles seulement, elle est une exception, un monstre, dans l’ensemble de l’état social.</a:t>
            </a:r>
          </a:p>
          <a:p>
            <a:r>
              <a:rPr lang="fr-FR" sz="1200" b="0" i="1" kern="1200" dirty="0">
                <a:solidFill>
                  <a:schemeClr val="tx1"/>
                </a:solidFill>
                <a:effectLst/>
                <a:latin typeface="+mn-lt"/>
                <a:ea typeface="+mn-ea"/>
                <a:cs typeface="+mn-cs"/>
              </a:rPr>
              <a:t>L’aristocratie que fonde le négoce ne se fixe presque jamais au milieu de la population industrielle qu’elle dirige ; son but n’est point de gouverner celle-ci, mais de s’en servir.</a:t>
            </a:r>
          </a:p>
          <a:p>
            <a:r>
              <a:rPr lang="fr-FR" sz="1200" b="0" i="1" kern="1200" dirty="0">
                <a:solidFill>
                  <a:schemeClr val="tx1"/>
                </a:solidFill>
                <a:effectLst/>
                <a:latin typeface="+mn-lt"/>
                <a:ea typeface="+mn-ea"/>
                <a:cs typeface="+mn-cs"/>
              </a:rPr>
              <a:t>L’aristocratie territoriale des siècles passés était obligée par la loi, ou se croyait obligée par les mœurs, de venir au secours de ses serviteurs et de soulager leurs misères. Mais l’aristocratie manufacturière de nos jours, après avoir appauvri et abruti les hommes dont elle se sert, les livres en temps de crise à la charité publique pour les nourrir. Ceci résulte naturellement de ce qui précède. Entre l’ouvrier et le maître, les rapports sont fréquents, mais il n’y a pas d’association véritable.</a:t>
            </a:r>
          </a:p>
          <a:p>
            <a:r>
              <a:rPr lang="fr-FR" sz="1200" b="0" i="1" kern="1200" dirty="0">
                <a:solidFill>
                  <a:schemeClr val="tx1"/>
                </a:solidFill>
                <a:effectLst/>
                <a:latin typeface="+mn-lt"/>
                <a:ea typeface="+mn-ea"/>
                <a:cs typeface="+mn-cs"/>
              </a:rPr>
              <a:t>Je pense qu’à tout prendre, l’aristocratie manufacturière que nous voyons s’élever sous nos yeux est une des plus dures qui aient paru sur la terre ; mais elle est en même temps une des plus restreintes et des moins dangereuses.</a:t>
            </a:r>
          </a:p>
          <a:p>
            <a:r>
              <a:rPr lang="fr-FR" sz="1200" b="0" i="1" kern="1200" dirty="0">
                <a:solidFill>
                  <a:schemeClr val="tx1"/>
                </a:solidFill>
                <a:effectLst/>
                <a:latin typeface="+mn-lt"/>
                <a:ea typeface="+mn-ea"/>
                <a:cs typeface="+mn-cs"/>
              </a:rPr>
              <a:t>Toutefois, c’est de ce côté que les amis de la démocratie doivent sans cesse tourner avec inquiétude leurs regards ; car, si jamais l’inégalité permanente des conditions et l’aristocratie pénètrent de nouveau dans le monde, on peut prédire qu’elles y entreront par cette porte. »</a:t>
            </a:r>
          </a:p>
          <a:p>
            <a:endParaRPr lang="fr-FR" sz="1200" i="1"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 Il en est un autre plus rationnel que celui-là ; moins généreux, moins ardent peut-être, mais plus fécond et plus durable ; celui-ci naît des lumières : il se développe à l’aide des lois, il croît avec l’exercice des droits et il finit, en quelque sorte, par se confondre avec l’intérêt personnel. Un homme comprend l’influence qu’a le bien-être du pays sur le sien propre ; il sait que la loi lui permet de contribuer à produire ce bien-être, et il s’intéresse à la prospérité de son pays, d’abord comme à une chose qui lui est utile, et ensuite comme à son ouvrage.</a:t>
            </a:r>
          </a:p>
          <a:p>
            <a:r>
              <a:rPr lang="fr-FR" sz="1200" i="1" kern="1200" dirty="0">
                <a:solidFill>
                  <a:schemeClr val="tx1"/>
                </a:solidFill>
                <a:effectLst/>
                <a:latin typeface="+mn-lt"/>
                <a:ea typeface="+mn-ea"/>
                <a:cs typeface="+mn-cs"/>
              </a:rPr>
              <a:t>Mais il arrive quelquefois, dans la vie des peuples, un moment où les coutumes anciennes sont changées, les mœurs détruites, les croyances ébranlées, le prestige des souvenirs évanoui, et où, cependant, les lumières sont restées incomplètes et les droits politiques mal assurés ou restreints. Les hommes alors n’aperçoivent plus la patrie que sous un jour faible et douteux ; ils ne la placent plus ni dans le sol, qui est devenu à leurs yeux une terre inanimée, ni dans les usages de leurs aïeux qu’on leur a appris à regarder comme un joug ; ni dans la religion, dont ils doutent ; ni dans les lois qu’ils ne font pas, ni dans le législateur qu’ils craignent et méprisent. Ils ne la voient donc nulle part, pas plus sous ces propres traits que sous aucun autre, et ils se retirent dans un égoïsme étroit et sans…</a:t>
            </a:r>
          </a:p>
          <a:p>
            <a:r>
              <a:rPr lang="fr-FR" sz="1200" i="1" kern="1200" dirty="0">
                <a:solidFill>
                  <a:schemeClr val="tx1"/>
                </a:solidFill>
                <a:effectLst/>
                <a:latin typeface="+mn-lt"/>
                <a:ea typeface="+mn-ea"/>
                <a:cs typeface="+mn-cs"/>
              </a:rPr>
              <a:t>C’est alors qu’on voit dans la demeure de chaque citoyen quelque chose d’analogue au triste spectacle que la société politique présente. Là se poursuit sans cesse une guerre sourde et intestine entre des pouvoirs toujours soupçonneux et rivaux : le maître se montre malveillant et doux, le serviteur malveillant et indocile ; l’un veut se dérober sans cesse, par des restrictions déshonnêtes, à l’obligation de protéger et de rétribuer, l’autre à celle d’obéir. Entre eux flottent les rênes de l’administration domestique, que chacun s’efforce de saisir. Les lignes qui divisent l’autorité de la tyrannie, la liberté de la licence, le droit du fait, paraissent à leurs yeux enchevêtrées et confondues, et nul ne sais précisément ce qu’il est, ni ce qu’il peut, ni ce qu’il doit.</a:t>
            </a:r>
          </a:p>
          <a:p>
            <a:r>
              <a:rPr lang="fr-FR" sz="1200" i="1" kern="1200" dirty="0">
                <a:solidFill>
                  <a:schemeClr val="tx1"/>
                </a:solidFill>
                <a:effectLst/>
                <a:latin typeface="+mn-lt"/>
                <a:ea typeface="+mn-ea"/>
                <a:cs typeface="+mn-cs"/>
              </a:rPr>
              <a:t>Un pareil état n’est plus démocratique, mais révolutionnaire.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kern="1200" dirty="0">
                <a:solidFill>
                  <a:schemeClr val="tx1"/>
                </a:solidFill>
                <a:effectLst/>
                <a:latin typeface="+mn-lt"/>
                <a:ea typeface="+mn-ea"/>
                <a:cs typeface="+mn-cs"/>
              </a:rPr>
              <a:t>« L’homme des siècles démocratiques n’obéit qu’avec une extrême répugnance à son voisin qui est son égal ; il refuse de reconnaître à celui-ci des lumières supérieures aux siennes ; il se défie de sa justice et voit avec jalousie son pouvoir ; il le craint et le méprise ; il aime à lui faire sentir à chaque instant la commune dépendance où ils sont tous les deux du même maître. Toute puissance centrale qui suit ces instincts...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Or, ce sont ces interactions mêmes qui sont politiques, si l’on entend comme politique non pas la gestion des rapports de pouvoir et la délibération sur le bien commun, comme c’est le cas traditionnellement, mais plutôt le registre des rapports entre mondes, lesquels connectent ou séparent les opérateurs nécessaires à la vie de tel ou tel assemblage d’humains et d’autres qu’humains, au premier chef lorsque leurs conditions d’existence relèvent en apparence de régimes ontologiques différents. »</a:t>
            </a:r>
          </a:p>
          <a:p>
            <a:endParaRPr lang="fr-FR" sz="1200" kern="1200" dirty="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fr-FR" sz="2800" dirty="0">
                <a:latin typeface="Arabic Typesetting" panose="03020402040406030203" pitchFamily="66" charset="-78"/>
                <a:cs typeface="Arabic Typesetting" panose="03020402040406030203" pitchFamily="66" charset="-78"/>
              </a:rPr>
              <a:t>« N’importe quel opérateur, humain ou non-humain, est capable de devenir un sujet politique, en quelque sorte par destination, s’il parvient à mettre ensemble des choses qui n’ont pas eu départ de connexions intrinsèques, notamment parce qu’elles ressortissent en apparence à des régimes ontologiques différents (un tsunami et une politique énergétique), mais aussi s’il arrive à dissocier des choses que l’on croyait à tort liées (la croissance économique et le bien-être). Un sujet politique est ainsi un brouilleur de frontières qui, par sa situation ou son action, recompose les mondes. »</a:t>
            </a:r>
          </a:p>
          <a:p>
            <a:endParaRPr lang="fr-FR" baseline="0" dirty="0"/>
          </a:p>
        </p:txBody>
      </p:sp>
      <p:sp>
        <p:nvSpPr>
          <p:cNvPr id="4" name="Espace réservé du numéro de diapositive 3"/>
          <p:cNvSpPr>
            <a:spLocks noGrp="1"/>
          </p:cNvSpPr>
          <p:nvPr>
            <p:ph type="sldNum" sz="quarter" idx="10"/>
          </p:nvPr>
        </p:nvSpPr>
        <p:spPr/>
        <p:txBody>
          <a:bodyPr/>
          <a:lstStyle/>
          <a:p>
            <a:fld id="{C579F8D0-73AC-4EB9-81FC-4996B3560310}" type="slidenum">
              <a:rPr lang="fr-FR" smtClean="0"/>
              <a:pPr/>
              <a:t>21</a:t>
            </a:fld>
            <a:endParaRPr lang="fr-FR"/>
          </a:p>
        </p:txBody>
      </p:sp>
    </p:spTree>
    <p:extLst>
      <p:ext uri="{BB962C8B-B14F-4D97-AF65-F5344CB8AC3E}">
        <p14:creationId xmlns:p14="http://schemas.microsoft.com/office/powerpoint/2010/main" val="39362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err="1"/>
              <a:t>Descola</a:t>
            </a:r>
            <a:r>
              <a:rPr lang="fr-FR" baseline="0" dirty="0"/>
              <a:t>: </a:t>
            </a:r>
          </a:p>
          <a:p>
            <a:r>
              <a:rPr lang="fr-FR" sz="1200" kern="1200" dirty="0">
                <a:solidFill>
                  <a:schemeClr val="tx1"/>
                </a:solidFill>
                <a:effectLst/>
                <a:latin typeface="+mn-lt"/>
                <a:ea typeface="+mn-ea"/>
                <a:cs typeface="+mn-cs"/>
              </a:rPr>
              <a:t>« Du fait de l’objectivation de la nature tout à la fois comme un principe génératif analogue à Dieu et comme un domaine ontologique autonome, celle-ci pouvait devenir non seulement une ressource et un champ d’investigation, mais aussi </a:t>
            </a:r>
            <a:r>
              <a:rPr lang="fr-FR" sz="1200" u="sng" kern="1200" dirty="0">
                <a:solidFill>
                  <a:schemeClr val="tx1"/>
                </a:solidFill>
                <a:effectLst/>
                <a:latin typeface="+mn-lt"/>
                <a:ea typeface="+mn-ea"/>
                <a:cs typeface="+mn-cs"/>
              </a:rPr>
              <a:t>une source de normes à la légitimité irrévocable</a:t>
            </a:r>
            <a:r>
              <a:rPr lang="fr-FR" sz="1200" kern="1200" dirty="0">
                <a:solidFill>
                  <a:schemeClr val="tx1"/>
                </a:solidFill>
                <a:effectLst/>
                <a:latin typeface="+mn-lt"/>
                <a:ea typeface="+mn-ea"/>
                <a:cs typeface="+mn-cs"/>
              </a:rPr>
              <a:t>. »</a:t>
            </a:r>
            <a:endParaRPr lang="fr-FR" baseline="0" dirty="0"/>
          </a:p>
          <a:p>
            <a:r>
              <a:rPr lang="fr-FR" baseline="0" dirty="0"/>
              <a:t>« </a:t>
            </a:r>
            <a:r>
              <a:rPr lang="fr-FR" sz="1200" kern="1200" dirty="0">
                <a:solidFill>
                  <a:schemeClr val="tx1"/>
                </a:solidFill>
                <a:effectLst/>
                <a:latin typeface="+mn-lt"/>
                <a:ea typeface="+mn-ea"/>
                <a:cs typeface="+mn-cs"/>
              </a:rPr>
              <a:t>aux grands penseurs du socialisme du XIXe siècle, on doit reconnaître qu’ils n’ont pas perçu que lier l’émancipation des travailleurs à l’augmentation du bien-être -la croissance des forces productives- impliquait de soumettre la Terre à une exploitation implacable de ses ressources »</a:t>
            </a:r>
            <a:endParaRPr lang="fr-FR" baseline="0" dirty="0"/>
          </a:p>
        </p:txBody>
      </p:sp>
      <p:sp>
        <p:nvSpPr>
          <p:cNvPr id="4" name="Espace réservé du numéro de diapositive 3"/>
          <p:cNvSpPr>
            <a:spLocks noGrp="1"/>
          </p:cNvSpPr>
          <p:nvPr>
            <p:ph type="sldNum" sz="quarter" idx="10"/>
          </p:nvPr>
        </p:nvSpPr>
        <p:spPr/>
        <p:txBody>
          <a:bodyPr/>
          <a:lstStyle/>
          <a:p>
            <a:fld id="{C579F8D0-73AC-4EB9-81FC-4996B3560310}" type="slidenum">
              <a:rPr lang="fr-FR" smtClean="0"/>
              <a:pPr/>
              <a:t>22</a:t>
            </a:fld>
            <a:endParaRPr lang="fr-FR"/>
          </a:p>
        </p:txBody>
      </p:sp>
    </p:spTree>
    <p:extLst>
      <p:ext uri="{BB962C8B-B14F-4D97-AF65-F5344CB8AC3E}">
        <p14:creationId xmlns:p14="http://schemas.microsoft.com/office/powerpoint/2010/main" val="3593565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579F8D0-73AC-4EB9-81FC-4996B3560310}" type="slidenum">
              <a:rPr lang="fr-FR" smtClean="0"/>
              <a:pPr/>
              <a:t>23</a:t>
            </a:fld>
            <a:endParaRPr lang="fr-FR"/>
          </a:p>
        </p:txBody>
      </p:sp>
    </p:spTree>
    <p:extLst>
      <p:ext uri="{BB962C8B-B14F-4D97-AF65-F5344CB8AC3E}">
        <p14:creationId xmlns:p14="http://schemas.microsoft.com/office/powerpoint/2010/main" val="4156277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579F8D0-73AC-4EB9-81FC-4996B3560310}" type="slidenum">
              <a:rPr lang="fr-FR" smtClean="0"/>
              <a:pPr/>
              <a:t>25</a:t>
            </a:fld>
            <a:endParaRPr lang="fr-FR"/>
          </a:p>
        </p:txBody>
      </p:sp>
    </p:spTree>
    <p:extLst>
      <p:ext uri="{BB962C8B-B14F-4D97-AF65-F5344CB8AC3E}">
        <p14:creationId xmlns:p14="http://schemas.microsoft.com/office/powerpoint/2010/main" val="3085045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 nous ne savons pas non plus quelle discipline scientifique peut faire de cet événement son objet »</a:t>
            </a:r>
            <a:endParaRPr lang="fr-FR" baseline="0" dirty="0"/>
          </a:p>
        </p:txBody>
      </p:sp>
      <p:sp>
        <p:nvSpPr>
          <p:cNvPr id="4" name="Espace réservé du numéro de diapositive 3"/>
          <p:cNvSpPr>
            <a:spLocks noGrp="1"/>
          </p:cNvSpPr>
          <p:nvPr>
            <p:ph type="sldNum" sz="quarter" idx="10"/>
          </p:nvPr>
        </p:nvSpPr>
        <p:spPr/>
        <p:txBody>
          <a:bodyPr/>
          <a:lstStyle/>
          <a:p>
            <a:fld id="{C579F8D0-73AC-4EB9-81FC-4996B3560310}" type="slidenum">
              <a:rPr lang="fr-FR" smtClean="0"/>
              <a:pPr/>
              <a:t>27</a:t>
            </a:fld>
            <a:endParaRPr lang="fr-FR"/>
          </a:p>
        </p:txBody>
      </p:sp>
    </p:spTree>
    <p:extLst>
      <p:ext uri="{BB962C8B-B14F-4D97-AF65-F5344CB8AC3E}">
        <p14:creationId xmlns:p14="http://schemas.microsoft.com/office/powerpoint/2010/main" val="2964557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579F8D0-73AC-4EB9-81FC-4996B3560310}" type="slidenum">
              <a:rPr lang="fr-FR" smtClean="0"/>
              <a:pPr/>
              <a:t>28</a:t>
            </a:fld>
            <a:endParaRPr lang="fr-FR"/>
          </a:p>
        </p:txBody>
      </p:sp>
    </p:spTree>
    <p:extLst>
      <p:ext uri="{BB962C8B-B14F-4D97-AF65-F5344CB8AC3E}">
        <p14:creationId xmlns:p14="http://schemas.microsoft.com/office/powerpoint/2010/main" val="3925544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err="1"/>
              <a:t>Descola</a:t>
            </a:r>
            <a:r>
              <a:rPr lang="fr-FR" baseline="0" dirty="0"/>
              <a:t>: </a:t>
            </a:r>
          </a:p>
          <a:p>
            <a:r>
              <a:rPr lang="fr-FR" baseline="0" dirty="0"/>
              <a:t>« </a:t>
            </a:r>
            <a:r>
              <a:rPr lang="fr-FR" sz="1200" kern="1200" dirty="0">
                <a:solidFill>
                  <a:schemeClr val="tx1"/>
                </a:solidFill>
                <a:effectLst/>
                <a:latin typeface="+mn-lt"/>
                <a:ea typeface="+mn-ea"/>
                <a:cs typeface="+mn-cs"/>
              </a:rPr>
              <a:t>le capitalisme industriel -en quelque sorte le bras armé du naturalisme- »</a:t>
            </a:r>
          </a:p>
          <a:p>
            <a:r>
              <a:rPr lang="fr-FR" sz="1200" kern="1200" dirty="0">
                <a:solidFill>
                  <a:schemeClr val="tx1"/>
                </a:solidFill>
                <a:effectLst/>
                <a:latin typeface="+mn-lt"/>
                <a:ea typeface="+mn-ea"/>
                <a:cs typeface="+mn-cs"/>
              </a:rPr>
              <a:t>« des formes de délégation de la capacité d’agir des non-humains qui soient institutionnellement viables. Pour cela, vu la puissance du droit dans le monde moderne, c’est d’abord à des mécanismes juridiques que l’on pourrait penser, des mécanismes au moyen desquels les non-humains socialiseraient les humains et non l’inverse. Cela permettrait notamment une inversion du sens de la propriété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Une telle coexistence incite à réfléchir à la </a:t>
            </a:r>
            <a:r>
              <a:rPr lang="fr-FR" sz="1200" b="1" kern="1200" dirty="0">
                <a:solidFill>
                  <a:schemeClr val="tx1"/>
                </a:solidFill>
                <a:effectLst/>
                <a:latin typeface="+mn-lt"/>
                <a:ea typeface="+mn-ea"/>
                <a:cs typeface="+mn-cs"/>
              </a:rPr>
              <a:t>situation géopolitique </a:t>
            </a:r>
            <a:r>
              <a:rPr lang="fr-FR" sz="1200" kern="1200" dirty="0">
                <a:solidFill>
                  <a:schemeClr val="tx1"/>
                </a:solidFill>
                <a:effectLst/>
                <a:latin typeface="+mn-lt"/>
                <a:ea typeface="+mn-ea"/>
                <a:cs typeface="+mn-cs"/>
              </a:rPr>
              <a:t>vers laquelle nous nous dirigeons peut-être et qui verrait coïncider dans l’espace, de façon tantôt conflictuelle, tantôt apaisée, des formes institutionnelles extrêmement différentes de rapports au monde et entre humains. C’est ce genre de combinaison qui me paraît se dessiner, comme une situation par défaut, dans les démocraties libérales.</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C’est sur cette scène complexe et fragmentée qu’il faudra agir dans un futur proche, en tâchant d’imaginer des solutions cosmopolitiques </a:t>
            </a:r>
            <a:r>
              <a:rPr lang="fr-FR" sz="1200" u="sng" kern="1200" dirty="0">
                <a:solidFill>
                  <a:schemeClr val="tx1"/>
                </a:solidFill>
                <a:effectLst/>
                <a:latin typeface="+mn-lt"/>
                <a:ea typeface="+mn-ea"/>
                <a:cs typeface="+mn-cs"/>
              </a:rPr>
              <a:t>qui tranchent avec le genre de conception centralisatrice de l’action révolutionnaire</a:t>
            </a:r>
            <a:r>
              <a:rPr lang="fr-FR"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C’est pourquoi une cosmopolitique nouvelle pourrait prendre la forme d’un archipel mondial d’Etats sobres et fonctionnant selon le principe d’une démocratie continue, c’est-à-dire établie sur la participation personnelle des citoyens à l’action publique. Des Etats qui abriteraient ici et là en leur sein un tissu de communes égalitaires, éventuellement organisées autour de la défense de communs ayant statut de personnes morales ; pour celles qui le souhaitent, elles auraient le loisir de se réunir dans des structures fédérales servant d’interface entre des Etats et des non-humains dûment représentés à ce niveau, depuis les grands fleuves et les glaciers jusqu’aux bassins-versants.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 Légalement, la nature des projets médiatiques n’a aucune valeur. La proposition de loi consisterait à rendre cette comparaison obligatoire et à conditionner à son résultat l’éventualité d’une procédure d’expulsion. Ce serait une façon de redonner la primauté au droit d’usage sur le droit de propriété.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endParaRPr lang="fr-FR" baseline="0" dirty="0"/>
          </a:p>
        </p:txBody>
      </p:sp>
      <p:sp>
        <p:nvSpPr>
          <p:cNvPr id="4" name="Espace réservé du numéro de diapositive 3"/>
          <p:cNvSpPr>
            <a:spLocks noGrp="1"/>
          </p:cNvSpPr>
          <p:nvPr>
            <p:ph type="sldNum" sz="quarter" idx="10"/>
          </p:nvPr>
        </p:nvSpPr>
        <p:spPr/>
        <p:txBody>
          <a:bodyPr/>
          <a:lstStyle/>
          <a:p>
            <a:fld id="{C579F8D0-73AC-4EB9-81FC-4996B3560310}" type="slidenum">
              <a:rPr lang="fr-FR" smtClean="0"/>
              <a:pPr/>
              <a:t>3</a:t>
            </a:fld>
            <a:endParaRPr lang="fr-FR"/>
          </a:p>
        </p:txBody>
      </p:sp>
    </p:spTree>
    <p:extLst>
      <p:ext uri="{BB962C8B-B14F-4D97-AF65-F5344CB8AC3E}">
        <p14:creationId xmlns:p14="http://schemas.microsoft.com/office/powerpoint/2010/main" val="3593565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C579F8D0-73AC-4EB9-81FC-4996B3560310}" type="slidenum">
              <a:rPr lang="fr-FR" smtClean="0"/>
              <a:pPr/>
              <a:t>4</a:t>
            </a:fld>
            <a:endParaRPr lang="fr-FR"/>
          </a:p>
        </p:txBody>
      </p:sp>
    </p:spTree>
    <p:extLst>
      <p:ext uri="{BB962C8B-B14F-4D97-AF65-F5344CB8AC3E}">
        <p14:creationId xmlns:p14="http://schemas.microsoft.com/office/powerpoint/2010/main" val="3593565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C579F8D0-73AC-4EB9-81FC-4996B3560310}" type="slidenum">
              <a:rPr lang="fr-FR" smtClean="0"/>
              <a:pPr/>
              <a:t>5</a:t>
            </a:fld>
            <a:endParaRPr lang="fr-FR"/>
          </a:p>
        </p:txBody>
      </p:sp>
    </p:spTree>
    <p:extLst>
      <p:ext uri="{BB962C8B-B14F-4D97-AF65-F5344CB8AC3E}">
        <p14:creationId xmlns:p14="http://schemas.microsoft.com/office/powerpoint/2010/main" val="598052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C579F8D0-73AC-4EB9-81FC-4996B3560310}" type="slidenum">
              <a:rPr lang="fr-FR" smtClean="0"/>
              <a:pPr/>
              <a:t>6</a:t>
            </a:fld>
            <a:endParaRPr lang="fr-FR"/>
          </a:p>
        </p:txBody>
      </p:sp>
    </p:spTree>
    <p:extLst>
      <p:ext uri="{BB962C8B-B14F-4D97-AF65-F5344CB8AC3E}">
        <p14:creationId xmlns:p14="http://schemas.microsoft.com/office/powerpoint/2010/main" val="1791315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C579F8D0-73AC-4EB9-81FC-4996B3560310}" type="slidenum">
              <a:rPr lang="fr-FR" smtClean="0"/>
              <a:pPr/>
              <a:t>7</a:t>
            </a:fld>
            <a:endParaRPr lang="fr-FR"/>
          </a:p>
        </p:txBody>
      </p:sp>
    </p:spTree>
    <p:extLst>
      <p:ext uri="{BB962C8B-B14F-4D97-AF65-F5344CB8AC3E}">
        <p14:creationId xmlns:p14="http://schemas.microsoft.com/office/powerpoint/2010/main" val="1300755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C579F8D0-73AC-4EB9-81FC-4996B3560310}" type="slidenum">
              <a:rPr lang="fr-FR" smtClean="0"/>
              <a:pPr/>
              <a:t>8</a:t>
            </a:fld>
            <a:endParaRPr lang="fr-FR"/>
          </a:p>
        </p:txBody>
      </p:sp>
    </p:spTree>
    <p:extLst>
      <p:ext uri="{BB962C8B-B14F-4D97-AF65-F5344CB8AC3E}">
        <p14:creationId xmlns:p14="http://schemas.microsoft.com/office/powerpoint/2010/main" val="3232995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C579F8D0-73AC-4EB9-81FC-4996B3560310}" type="slidenum">
              <a:rPr lang="fr-FR" smtClean="0"/>
              <a:pPr/>
              <a:t>9</a:t>
            </a:fld>
            <a:endParaRPr lang="fr-FR"/>
          </a:p>
        </p:txBody>
      </p:sp>
    </p:spTree>
    <p:extLst>
      <p:ext uri="{BB962C8B-B14F-4D97-AF65-F5344CB8AC3E}">
        <p14:creationId xmlns:p14="http://schemas.microsoft.com/office/powerpoint/2010/main" val="1513150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E7E0AED8-1607-4497-AD1E-0561DEF3106E}" type="datetime1">
              <a:rPr lang="en-US" smtClean="0"/>
              <a:pPr/>
              <a:t>7/27/2023</a:t>
            </a:fld>
            <a:endParaRPr lang="en-US" dirty="0"/>
          </a:p>
        </p:txBody>
      </p:sp>
      <p:sp>
        <p:nvSpPr>
          <p:cNvPr id="5" name="Footer Placeholder 4"/>
          <p:cNvSpPr>
            <a:spLocks noGrp="1"/>
          </p:cNvSpPr>
          <p:nvPr>
            <p:ph type="ftr" sz="quarter" idx="11"/>
          </p:nvPr>
        </p:nvSpPr>
        <p:spPr/>
        <p:txBody>
          <a:bodyPr/>
          <a:lstStyle/>
          <a:p>
            <a:r>
              <a:rPr lang="fr-FR"/>
              <a:t>Séminaire INRA SAD « IG, territoires et développement durable » - Atelier 2, 23 juin 2015</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615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4A30854-39AC-4D2C-904D-A15D5EAEF569}" type="datetime1">
              <a:rPr lang="en-US" smtClean="0"/>
              <a:pPr/>
              <a:t>7/27/2023</a:t>
            </a:fld>
            <a:endParaRPr lang="en-US" dirty="0"/>
          </a:p>
        </p:txBody>
      </p:sp>
      <p:sp>
        <p:nvSpPr>
          <p:cNvPr id="5" name="Footer Placeholder 4"/>
          <p:cNvSpPr>
            <a:spLocks noGrp="1"/>
          </p:cNvSpPr>
          <p:nvPr>
            <p:ph type="ftr" sz="quarter" idx="11"/>
          </p:nvPr>
        </p:nvSpPr>
        <p:spPr/>
        <p:txBody>
          <a:bodyPr/>
          <a:lstStyle/>
          <a:p>
            <a:r>
              <a:rPr lang="fr-FR"/>
              <a:t>Séminaire INRA SAD « IG, territoires et développement durable » - Atelier 2, 23 juin 2015</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071317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2A9870A-B999-4855-95C4-3BC5A05E8726}" type="datetime1">
              <a:rPr lang="en-US" smtClean="0"/>
              <a:pPr/>
              <a:t>7/27/2023</a:t>
            </a:fld>
            <a:endParaRPr lang="en-US" dirty="0"/>
          </a:p>
        </p:txBody>
      </p:sp>
      <p:sp>
        <p:nvSpPr>
          <p:cNvPr id="5" name="Footer Placeholder 4"/>
          <p:cNvSpPr>
            <a:spLocks noGrp="1"/>
          </p:cNvSpPr>
          <p:nvPr>
            <p:ph type="ftr" sz="quarter" idx="11"/>
          </p:nvPr>
        </p:nvSpPr>
        <p:spPr/>
        <p:txBody>
          <a:bodyPr/>
          <a:lstStyle/>
          <a:p>
            <a:r>
              <a:rPr lang="fr-FR"/>
              <a:t>Séminaire INRA SAD « IG, territoires et développement durable » - Atelier 2, 23 juin 2015</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259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4466BC6-FEE3-4E35-A80D-CB97D04BBA60}" type="datetime1">
              <a:rPr lang="en-US" smtClean="0"/>
              <a:pPr/>
              <a:t>7/27/2023</a:t>
            </a:fld>
            <a:endParaRPr lang="en-US" dirty="0"/>
          </a:p>
        </p:txBody>
      </p:sp>
      <p:sp>
        <p:nvSpPr>
          <p:cNvPr id="5" name="Footer Placeholder 4"/>
          <p:cNvSpPr>
            <a:spLocks noGrp="1"/>
          </p:cNvSpPr>
          <p:nvPr>
            <p:ph type="ftr" sz="quarter" idx="11"/>
          </p:nvPr>
        </p:nvSpPr>
        <p:spPr/>
        <p:txBody>
          <a:bodyPr/>
          <a:lstStyle>
            <a:lvl1pPr>
              <a:defRPr cap="none"/>
            </a:lvl1pPr>
          </a:lstStyle>
          <a:p>
            <a:r>
              <a:rPr lang="fr-FR" dirty="0"/>
              <a:t>Séminaire INRA SAD « IG, territoires et développement durable » - Atelier 2 « IG &amp; systèmes alimentaires » - 23 juin 2015</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317547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0493495-FC22-47C6-B7CC-240AFA2714F2}" type="datetime1">
              <a:rPr lang="en-US" smtClean="0"/>
              <a:pPr/>
              <a:t>7/27/2023</a:t>
            </a:fld>
            <a:endParaRPr lang="en-US" dirty="0"/>
          </a:p>
        </p:txBody>
      </p:sp>
      <p:sp>
        <p:nvSpPr>
          <p:cNvPr id="5" name="Footer Placeholder 4"/>
          <p:cNvSpPr>
            <a:spLocks noGrp="1"/>
          </p:cNvSpPr>
          <p:nvPr>
            <p:ph type="ftr" sz="quarter" idx="11"/>
          </p:nvPr>
        </p:nvSpPr>
        <p:spPr/>
        <p:txBody>
          <a:bodyPr/>
          <a:lstStyle/>
          <a:p>
            <a:r>
              <a:rPr lang="fr-FR"/>
              <a:t>Séminaire INRA SAD « IG, territoires et développement durable » - Atelier 2, 23 juin 2015</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52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085C1C0-369F-4E1C-A06D-25240ECF1E91}" type="datetime1">
              <a:rPr lang="en-US" smtClean="0"/>
              <a:pPr/>
              <a:t>7/27/2023</a:t>
            </a:fld>
            <a:endParaRPr lang="en-US" dirty="0"/>
          </a:p>
        </p:txBody>
      </p:sp>
      <p:sp>
        <p:nvSpPr>
          <p:cNvPr id="6" name="Footer Placeholder 5"/>
          <p:cNvSpPr>
            <a:spLocks noGrp="1"/>
          </p:cNvSpPr>
          <p:nvPr>
            <p:ph type="ftr" sz="quarter" idx="11"/>
          </p:nvPr>
        </p:nvSpPr>
        <p:spPr/>
        <p:txBody>
          <a:bodyPr/>
          <a:lstStyle/>
          <a:p>
            <a:r>
              <a:rPr lang="fr-FR"/>
              <a:t>Séminaire INRA SAD « IG, territoires et développement durable » - Atelier 2, 23 juin 2015</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70312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Modifiez les styles du texte du masque</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241794A-4A9C-4227-BAC6-94FF3F0310D0}" type="datetime1">
              <a:rPr lang="en-US" smtClean="0"/>
              <a:pPr/>
              <a:t>7/27/2023</a:t>
            </a:fld>
            <a:endParaRPr lang="en-US" dirty="0"/>
          </a:p>
        </p:txBody>
      </p:sp>
      <p:sp>
        <p:nvSpPr>
          <p:cNvPr id="8" name="Footer Placeholder 7"/>
          <p:cNvSpPr>
            <a:spLocks noGrp="1"/>
          </p:cNvSpPr>
          <p:nvPr>
            <p:ph type="ftr" sz="quarter" idx="11"/>
          </p:nvPr>
        </p:nvSpPr>
        <p:spPr/>
        <p:txBody>
          <a:bodyPr/>
          <a:lstStyle/>
          <a:p>
            <a:r>
              <a:rPr lang="fr-FR"/>
              <a:t>Séminaire INRA SAD « IG, territoires et développement durable » - Atelier 2, 23 juin 2015</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91570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0810974-1EAD-4E95-AEC0-70196378EA82}" type="datetime1">
              <a:rPr lang="en-US" smtClean="0"/>
              <a:pPr/>
              <a:t>7/27/2023</a:t>
            </a:fld>
            <a:endParaRPr lang="en-US" dirty="0"/>
          </a:p>
        </p:txBody>
      </p:sp>
      <p:sp>
        <p:nvSpPr>
          <p:cNvPr id="4" name="Footer Placeholder 3"/>
          <p:cNvSpPr>
            <a:spLocks noGrp="1"/>
          </p:cNvSpPr>
          <p:nvPr>
            <p:ph type="ftr" sz="quarter" idx="11"/>
          </p:nvPr>
        </p:nvSpPr>
        <p:spPr/>
        <p:txBody>
          <a:bodyPr/>
          <a:lstStyle/>
          <a:p>
            <a:r>
              <a:rPr lang="fr-FR"/>
              <a:t>Séminaire INRA SAD « IG, territoires et développement durable » - Atelier 2, 23 juin 2015</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670504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68E80-BEE2-4AF4-9C64-6BF4EC587139}" type="datetime1">
              <a:rPr lang="en-US" smtClean="0"/>
              <a:pPr/>
              <a:t>7/27/2023</a:t>
            </a:fld>
            <a:endParaRPr lang="en-US" dirty="0"/>
          </a:p>
        </p:txBody>
      </p:sp>
      <p:sp>
        <p:nvSpPr>
          <p:cNvPr id="3" name="Footer Placeholder 2"/>
          <p:cNvSpPr>
            <a:spLocks noGrp="1"/>
          </p:cNvSpPr>
          <p:nvPr>
            <p:ph type="ftr" sz="quarter" idx="11"/>
          </p:nvPr>
        </p:nvSpPr>
        <p:spPr/>
        <p:txBody>
          <a:bodyPr/>
          <a:lstStyle/>
          <a:p>
            <a:r>
              <a:rPr lang="fr-FR"/>
              <a:t>Séminaire INRA SAD « IG, territoires et développement durable » - Atelier 2, 23 juin 2015</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761955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B1E59EF-1BC6-4EF1-9FE4-6A842252E6A8}" type="datetime1">
              <a:rPr lang="en-US" smtClean="0"/>
              <a:pPr/>
              <a:t>7/27/2023</a:t>
            </a:fld>
            <a:endParaRPr lang="en-US" dirty="0"/>
          </a:p>
        </p:txBody>
      </p:sp>
      <p:sp>
        <p:nvSpPr>
          <p:cNvPr id="6" name="Footer Placeholder 5"/>
          <p:cNvSpPr>
            <a:spLocks noGrp="1"/>
          </p:cNvSpPr>
          <p:nvPr>
            <p:ph type="ftr" sz="quarter" idx="11"/>
          </p:nvPr>
        </p:nvSpPr>
        <p:spPr/>
        <p:txBody>
          <a:bodyPr/>
          <a:lstStyle/>
          <a:p>
            <a:r>
              <a:rPr lang="fr-FR"/>
              <a:t>Séminaire INRA SAD « IG, territoires et développement durable » - Atelier 2, 23 juin 2015</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677853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6150888C-9A71-4A46-AEEF-5124C8C3C756}" type="datetime1">
              <a:rPr lang="en-US" smtClean="0"/>
              <a:pPr/>
              <a:t>7/27/2023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47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A633C670-6073-40B1-A5D3-48F47186936D}" type="datetime1">
              <a:rPr lang="en-US" smtClean="0"/>
              <a:pPr/>
              <a:t>7/27/2023</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fr-FR"/>
              <a:t>Séminaire INRA SAD « IG, territoires et développement durable » - Atelier 2, 23 juin 2015</a:t>
            </a:r>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D22F896-40B5-4ADD-8801-0D06FADFA095}" type="slidenum">
              <a:rPr lang="en-US" smtClean="0"/>
              <a:pPr/>
              <a:t>‹N°›</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22533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sz="2000" dirty="0"/>
              <a:t>Karim Bertomé</a:t>
            </a:r>
          </a:p>
          <a:p>
            <a:r>
              <a:rPr lang="fr-FR" sz="2000" dirty="0"/>
              <a:t>UMR Territoires</a:t>
            </a:r>
          </a:p>
          <a:p>
            <a:r>
              <a:rPr lang="fr-FR" sz="2000" dirty="0" err="1">
                <a:solidFill>
                  <a:srgbClr val="17B593"/>
                </a:solidFill>
              </a:rPr>
              <a:t>Agroparistech</a:t>
            </a:r>
            <a:endParaRPr lang="fr-FR" sz="2000" dirty="0">
              <a:solidFill>
                <a:srgbClr val="17B593"/>
              </a:solidFill>
            </a:endParaRPr>
          </a:p>
        </p:txBody>
      </p:sp>
      <p:sp>
        <p:nvSpPr>
          <p:cNvPr id="4" name="Titre 1"/>
          <p:cNvSpPr txBox="1">
            <a:spLocks/>
          </p:cNvSpPr>
          <p:nvPr/>
        </p:nvSpPr>
        <p:spPr>
          <a:xfrm>
            <a:off x="122663" y="365760"/>
            <a:ext cx="11318487" cy="3901440"/>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0000"/>
                    <a:lumOff val="10000"/>
                  </a:schemeClr>
                </a:solidFill>
                <a:latin typeface="+mj-lt"/>
                <a:ea typeface="+mj-ea"/>
                <a:cs typeface="+mj-cs"/>
              </a:defRPr>
            </a:lvl1pPr>
          </a:lstStyle>
          <a:p>
            <a:pPr>
              <a:lnSpc>
                <a:spcPct val="100000"/>
              </a:lnSpc>
            </a:pPr>
            <a:r>
              <a:rPr lang="fr-FR" sz="4400" b="1" cap="none" dirty="0">
                <a:latin typeface="Arabic Typesetting" panose="03020402040406030203" pitchFamily="66" charset="-78"/>
                <a:cs typeface="Arabic Typesetting" panose="03020402040406030203" pitchFamily="66" charset="-78"/>
              </a:rPr>
              <a:t>L’économie peut-elle faire autre chose que de s’aligner sur la proposition de redirection anthropologique ? </a:t>
            </a:r>
            <a:r>
              <a:rPr lang="fr-FR" sz="4400" b="1" dirty="0">
                <a:latin typeface="Arabic Typesetting" panose="03020402040406030203" pitchFamily="66" charset="-78"/>
                <a:cs typeface="Arabic Typesetting" panose="03020402040406030203" pitchFamily="66" charset="-78"/>
              </a:rPr>
              <a:t> </a:t>
            </a:r>
          </a:p>
          <a:p>
            <a:pPr>
              <a:lnSpc>
                <a:spcPct val="100000"/>
              </a:lnSpc>
            </a:pPr>
            <a:r>
              <a:rPr lang="fr-FR" sz="4400" cap="none" dirty="0">
                <a:solidFill>
                  <a:schemeClr val="bg1"/>
                </a:solidFill>
              </a:rPr>
              <a:t> </a:t>
            </a:r>
          </a:p>
        </p:txBody>
      </p:sp>
      <p:sp>
        <p:nvSpPr>
          <p:cNvPr id="6" name="AutoShape 2" descr="Territoires - Université Clermont Auverg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155" y="5143500"/>
            <a:ext cx="1729967" cy="136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re 1"/>
          <p:cNvSpPr>
            <a:spLocks noGrp="1"/>
          </p:cNvSpPr>
          <p:nvPr>
            <p:ph type="ctrTitle"/>
          </p:nvPr>
        </p:nvSpPr>
        <p:spPr>
          <a:xfrm>
            <a:off x="2386360" y="4960137"/>
            <a:ext cx="5843239" cy="1463040"/>
          </a:xfrm>
        </p:spPr>
        <p:txBody>
          <a:bodyPr>
            <a:normAutofit/>
          </a:bodyPr>
          <a:lstStyle/>
          <a:p>
            <a:r>
              <a:rPr lang="fr-FR" sz="1800" dirty="0"/>
              <a:t>Colloque </a:t>
            </a:r>
            <a:r>
              <a:rPr lang="fr-FR" sz="1800" b="1" dirty="0"/>
              <a:t>Philosophie économique à l’âge de l’anthropocène </a:t>
            </a:r>
            <a:br>
              <a:rPr lang="fr-FR" sz="1800" dirty="0"/>
            </a:br>
            <a:br>
              <a:rPr lang="fr-FR" sz="2400" dirty="0"/>
            </a:br>
            <a:r>
              <a:rPr lang="fr-FR" sz="1800" i="1" cap="none" dirty="0"/>
              <a:t>Lille, 29 Juin 2023</a:t>
            </a:r>
            <a:endParaRPr lang="fr-FR" sz="1800" i="1" dirty="0"/>
          </a:p>
        </p:txBody>
      </p:sp>
    </p:spTree>
    <p:extLst>
      <p:ext uri="{BB962C8B-B14F-4D97-AF65-F5344CB8AC3E}">
        <p14:creationId xmlns:p14="http://schemas.microsoft.com/office/powerpoint/2010/main" val="2517016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1737" y="580549"/>
            <a:ext cx="10961648" cy="1499616"/>
          </a:xfrm>
        </p:spPr>
        <p:txBody>
          <a:bodyPr>
            <a:normAutofit/>
          </a:bodyPr>
          <a:lstStyle/>
          <a:p>
            <a:pPr algn="ctr"/>
            <a:r>
              <a:rPr lang="fr-FR" sz="4000" dirty="0">
                <a:latin typeface="Arabic Typesetting" panose="03020402040406030203" pitchFamily="66" charset="-78"/>
                <a:cs typeface="Arabic Typesetting" panose="03020402040406030203" pitchFamily="66" charset="-78"/>
              </a:rPr>
              <a:t>Le « saut » des propositions anthropologiques vers un nouveau régime d’économie politique?</a:t>
            </a: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10</a:t>
            </a:fld>
            <a:endParaRPr lang="en-US" dirty="0"/>
          </a:p>
        </p:txBody>
      </p:sp>
      <p:sp>
        <p:nvSpPr>
          <p:cNvPr id="6" name="Espace réservé du contenu 2"/>
          <p:cNvSpPr>
            <a:spLocks noGrp="1"/>
          </p:cNvSpPr>
          <p:nvPr>
            <p:ph idx="1"/>
          </p:nvPr>
        </p:nvSpPr>
        <p:spPr>
          <a:xfrm>
            <a:off x="791737" y="1950667"/>
            <a:ext cx="10154300" cy="1222248"/>
          </a:xfrm>
        </p:spPr>
        <p:txBody>
          <a:bodyPr>
            <a:normAutofit/>
          </a:bodyPr>
          <a:lstStyle/>
          <a:p>
            <a:pPr marL="457200" lvl="3" indent="0" algn="just">
              <a:lnSpc>
                <a:spcPct val="100000"/>
              </a:lnSpc>
              <a:buNone/>
            </a:pPr>
            <a:r>
              <a:rPr lang="fr-FR" sz="2400" dirty="0">
                <a:latin typeface="Arabic Typesetting" panose="03020402040406030203" pitchFamily="66" charset="-78"/>
                <a:cs typeface="Arabic Typesetting" panose="03020402040406030203" pitchFamily="66" charset="-78"/>
              </a:rPr>
              <a:t>Descola (2022): « il serait sans doute très </a:t>
            </a:r>
            <a:r>
              <a:rPr lang="fr-FR" sz="2400" i="1" dirty="0">
                <a:latin typeface="Arabic Typesetting" panose="03020402040406030203" pitchFamily="66" charset="-78"/>
                <a:cs typeface="Arabic Typesetting" panose="03020402040406030203" pitchFamily="66" charset="-78"/>
              </a:rPr>
              <a:t>simplificateur</a:t>
            </a:r>
            <a:r>
              <a:rPr lang="fr-FR" sz="2400" dirty="0">
                <a:latin typeface="Arabic Typesetting" panose="03020402040406030203" pitchFamily="66" charset="-78"/>
                <a:cs typeface="Arabic Typesetting" panose="03020402040406030203" pitchFamily="66" charset="-78"/>
              </a:rPr>
              <a:t> d’affirmer que le </a:t>
            </a:r>
            <a:r>
              <a:rPr lang="fr-FR" sz="2400" b="1" dirty="0">
                <a:latin typeface="Arabic Typesetting" panose="03020402040406030203" pitchFamily="66" charset="-78"/>
                <a:cs typeface="Arabic Typesetting" panose="03020402040406030203" pitchFamily="66" charset="-78"/>
              </a:rPr>
              <a:t>naturalisme</a:t>
            </a:r>
            <a:r>
              <a:rPr lang="fr-FR" sz="2400" dirty="0">
                <a:latin typeface="Arabic Typesetting" panose="03020402040406030203" pitchFamily="66" charset="-78"/>
                <a:cs typeface="Arabic Typesetting" panose="03020402040406030203" pitchFamily="66" charset="-78"/>
              </a:rPr>
              <a:t> est seul responsable de la dévastation de la planète, de l’exploitation capitaliste et du réchauffement global. </a:t>
            </a:r>
            <a:r>
              <a:rPr lang="fr-FR" sz="2400" u="sng" dirty="0">
                <a:latin typeface="Arabic Typesetting" panose="03020402040406030203" pitchFamily="66" charset="-78"/>
                <a:cs typeface="Arabic Typesetting" panose="03020402040406030203" pitchFamily="66" charset="-78"/>
              </a:rPr>
              <a:t>Sans en être une </a:t>
            </a:r>
            <a:r>
              <a:rPr lang="fr-FR" sz="2400" i="1" u="sng" dirty="0">
                <a:latin typeface="Arabic Typesetting" panose="03020402040406030203" pitchFamily="66" charset="-78"/>
                <a:cs typeface="Arabic Typesetting" panose="03020402040406030203" pitchFamily="66" charset="-78"/>
              </a:rPr>
              <a:t>cause</a:t>
            </a:r>
            <a:r>
              <a:rPr lang="fr-FR" sz="2400" u="sng" dirty="0">
                <a:latin typeface="Arabic Typesetting" panose="03020402040406030203" pitchFamily="66" charset="-78"/>
                <a:cs typeface="Arabic Typesetting" panose="03020402040406030203" pitchFamily="66" charset="-78"/>
              </a:rPr>
              <a:t> directe, il en est l’une des </a:t>
            </a:r>
            <a:r>
              <a:rPr lang="fr-FR" sz="2400" i="1" u="sng" dirty="0">
                <a:latin typeface="Arabic Typesetting" panose="03020402040406030203" pitchFamily="66" charset="-78"/>
                <a:cs typeface="Arabic Typesetting" panose="03020402040406030203" pitchFamily="66" charset="-78"/>
              </a:rPr>
              <a:t>conditions</a:t>
            </a:r>
            <a:r>
              <a:rPr lang="fr-FR" sz="2400" dirty="0">
                <a:latin typeface="Arabic Typesetting" panose="03020402040406030203" pitchFamily="66" charset="-78"/>
                <a:cs typeface="Arabic Typesetting" panose="03020402040406030203" pitchFamily="66" charset="-78"/>
              </a:rPr>
              <a:t>. </a:t>
            </a:r>
          </a:p>
        </p:txBody>
      </p:sp>
      <p:sp>
        <p:nvSpPr>
          <p:cNvPr id="7" name="Rectangle 6"/>
          <p:cNvSpPr/>
          <p:nvPr/>
        </p:nvSpPr>
        <p:spPr>
          <a:xfrm>
            <a:off x="216427" y="5735299"/>
            <a:ext cx="11594573" cy="490904"/>
          </a:xfrm>
          <a:prstGeom prst="rect">
            <a:avLst/>
          </a:prstGeom>
        </p:spPr>
        <p:txBody>
          <a:bodyPr wrap="square">
            <a:spAutoFit/>
          </a:bodyPr>
          <a:lstStyle/>
          <a:p>
            <a:pPr marL="91440" lvl="0" indent="-91440" algn="ctr" defTabSz="914400">
              <a:lnSpc>
                <a:spcPct val="90000"/>
              </a:lnSpc>
              <a:spcBef>
                <a:spcPts val="1200"/>
              </a:spcBef>
              <a:spcAft>
                <a:spcPts val="1200"/>
              </a:spcAft>
              <a:buClr>
                <a:srgbClr val="9CBEBD"/>
              </a:buClr>
              <a:buSzPct val="100000"/>
              <a:buFont typeface="Tw Cen MT" panose="020B0602020104020603" pitchFamily="34" charset="0"/>
              <a:buChar char=" "/>
            </a:pPr>
            <a:r>
              <a:rPr lang="fr-FR" sz="2800" i="1" dirty="0">
                <a:solidFill>
                  <a:srgbClr val="2E2B21"/>
                </a:solidFill>
                <a:latin typeface="Arabic Typesetting" panose="03020402040406030203" pitchFamily="66" charset="-78"/>
                <a:cs typeface="Arabic Typesetting" panose="03020402040406030203" pitchFamily="66" charset="-78"/>
              </a:rPr>
              <a:t>Ces « passages délicats » sont vus, et renvoient finalement à la question du </a:t>
            </a:r>
            <a:r>
              <a:rPr lang="fr-FR" sz="2800" b="1" i="1" dirty="0">
                <a:solidFill>
                  <a:srgbClr val="2E2B21"/>
                </a:solidFill>
                <a:latin typeface="Arabic Typesetting" panose="03020402040406030203" pitchFamily="66" charset="-78"/>
                <a:cs typeface="Arabic Typesetting" panose="03020402040406030203" pitchFamily="66" charset="-78"/>
              </a:rPr>
              <a:t>régime politique /ontologique</a:t>
            </a:r>
          </a:p>
        </p:txBody>
      </p:sp>
      <p:sp>
        <p:nvSpPr>
          <p:cNvPr id="3" name="Rectangle 2"/>
          <p:cNvSpPr/>
          <p:nvPr/>
        </p:nvSpPr>
        <p:spPr>
          <a:xfrm>
            <a:off x="1150434" y="3151267"/>
            <a:ext cx="9891132" cy="830997"/>
          </a:xfrm>
          <a:prstGeom prst="rect">
            <a:avLst/>
          </a:prstGeom>
        </p:spPr>
        <p:txBody>
          <a:bodyPr wrap="square">
            <a:spAutoFit/>
          </a:bodyPr>
          <a:lstStyle/>
          <a:p>
            <a:r>
              <a:rPr lang="fr-FR" sz="2400" dirty="0" err="1">
                <a:latin typeface="Arabic Typesetting" panose="03020402040406030203" pitchFamily="66" charset="-78"/>
                <a:cs typeface="Arabic Typesetting" panose="03020402040406030203" pitchFamily="66" charset="-78"/>
              </a:rPr>
              <a:t>Descola</a:t>
            </a:r>
            <a:r>
              <a:rPr lang="fr-FR" sz="2400" dirty="0">
                <a:latin typeface="Arabic Typesetting" panose="03020402040406030203" pitchFamily="66" charset="-78"/>
                <a:cs typeface="Arabic Typesetting" panose="03020402040406030203" pitchFamily="66" charset="-78"/>
              </a:rPr>
              <a:t> (2023):« Il me semble qu’une véritable cosmopolitique pourrait commencer par le tissage de solidarités entre des agents humains et autres qu’humains soumis à un même </a:t>
            </a:r>
            <a:r>
              <a:rPr lang="fr-FR" sz="2400" u="sng" dirty="0">
                <a:latin typeface="Arabic Typesetting" panose="03020402040406030203" pitchFamily="66" charset="-78"/>
                <a:cs typeface="Arabic Typesetting" panose="03020402040406030203" pitchFamily="66" charset="-78"/>
              </a:rPr>
              <a:t>régime de </a:t>
            </a:r>
            <a:r>
              <a:rPr lang="fr-FR" sz="2400" b="1" i="1" u="sng" dirty="0">
                <a:latin typeface="Arabic Typesetting" panose="03020402040406030203" pitchFamily="66" charset="-78"/>
                <a:cs typeface="Arabic Typesetting" panose="03020402040406030203" pitchFamily="66" charset="-78"/>
              </a:rPr>
              <a:t>domination</a:t>
            </a:r>
            <a:r>
              <a:rPr lang="fr-FR" sz="2400" dirty="0">
                <a:latin typeface="Arabic Typesetting" panose="03020402040406030203" pitchFamily="66" charset="-78"/>
                <a:cs typeface="Arabic Typesetting" panose="03020402040406030203" pitchFamily="66" charset="-78"/>
              </a:rPr>
              <a:t>. »</a:t>
            </a:r>
          </a:p>
        </p:txBody>
      </p:sp>
      <p:sp>
        <p:nvSpPr>
          <p:cNvPr id="5" name="Rectangle 4"/>
          <p:cNvSpPr/>
          <p:nvPr/>
        </p:nvSpPr>
        <p:spPr>
          <a:xfrm>
            <a:off x="1150434" y="4043389"/>
            <a:ext cx="10303726" cy="1569660"/>
          </a:xfrm>
          <a:prstGeom prst="rect">
            <a:avLst/>
          </a:prstGeom>
        </p:spPr>
        <p:txBody>
          <a:bodyPr wrap="square">
            <a:spAutoFit/>
          </a:bodyPr>
          <a:lstStyle/>
          <a:p>
            <a:r>
              <a:rPr lang="fr-FR" sz="2400" dirty="0" err="1">
                <a:latin typeface="Arabic Typesetting" panose="03020402040406030203" pitchFamily="66" charset="-78"/>
                <a:cs typeface="Arabic Typesetting" panose="03020402040406030203" pitchFamily="66" charset="-78"/>
              </a:rPr>
              <a:t>Descola</a:t>
            </a:r>
            <a:r>
              <a:rPr lang="fr-FR" sz="2400" dirty="0">
                <a:latin typeface="Arabic Typesetting" panose="03020402040406030203" pitchFamily="66" charset="-78"/>
                <a:cs typeface="Arabic Typesetting" panose="03020402040406030203" pitchFamily="66" charset="-78"/>
              </a:rPr>
              <a:t> (2023):« Une mutation de nos </a:t>
            </a:r>
            <a:r>
              <a:rPr lang="fr-FR" sz="2400" i="1" dirty="0">
                <a:latin typeface="Arabic Typesetting" panose="03020402040406030203" pitchFamily="66" charset="-78"/>
                <a:cs typeface="Arabic Typesetting" panose="03020402040406030203" pitchFamily="66" charset="-78"/>
              </a:rPr>
              <a:t>sensibilités</a:t>
            </a:r>
            <a:r>
              <a:rPr lang="fr-FR" sz="2400" dirty="0">
                <a:latin typeface="Arabic Typesetting" panose="03020402040406030203" pitchFamily="66" charset="-78"/>
                <a:cs typeface="Arabic Typesetting" panose="03020402040406030203" pitchFamily="66" charset="-78"/>
              </a:rPr>
              <a:t> à l’égard du vivant n’est pas suffisante pour engendrer un bouleversement cosmopolitique. </a:t>
            </a:r>
            <a:r>
              <a:rPr lang="fr-FR" sz="2400" u="sng" dirty="0">
                <a:latin typeface="Arabic Typesetting" panose="03020402040406030203" pitchFamily="66" charset="-78"/>
                <a:cs typeface="Arabic Typesetting" panose="03020402040406030203" pitchFamily="66" charset="-78"/>
              </a:rPr>
              <a:t>Il y faut aussi des </a:t>
            </a:r>
            <a:r>
              <a:rPr lang="fr-FR" sz="2400" b="1" u="sng" dirty="0">
                <a:latin typeface="Arabic Typesetting" panose="03020402040406030203" pitchFamily="66" charset="-78"/>
                <a:cs typeface="Arabic Typesetting" panose="03020402040406030203" pitchFamily="66" charset="-78"/>
              </a:rPr>
              <a:t>structures</a:t>
            </a:r>
            <a:r>
              <a:rPr lang="fr-FR" sz="2400" u="sng" dirty="0">
                <a:latin typeface="Arabic Typesetting" panose="03020402040406030203" pitchFamily="66" charset="-78"/>
                <a:cs typeface="Arabic Typesetting" panose="03020402040406030203" pitchFamily="66" charset="-78"/>
              </a:rPr>
              <a:t> institutionnelles </a:t>
            </a:r>
            <a:r>
              <a:rPr lang="fr-FR" sz="2400" dirty="0">
                <a:latin typeface="Arabic Typesetting" panose="03020402040406030203" pitchFamily="66" charset="-78"/>
                <a:cs typeface="Arabic Typesetting" panose="03020402040406030203" pitchFamily="66" charset="-78"/>
              </a:rPr>
              <a:t>-territoires alternatifs, mobilisations contre l’accaparement des terres et de l’eau, luttes contres des projets </a:t>
            </a:r>
            <a:r>
              <a:rPr lang="fr-FR" sz="2400" dirty="0" err="1">
                <a:latin typeface="Arabic Typesetting" panose="03020402040406030203" pitchFamily="66" charset="-78"/>
                <a:cs typeface="Arabic Typesetting" panose="03020402040406030203" pitchFamily="66" charset="-78"/>
              </a:rPr>
              <a:t>écocidaires</a:t>
            </a:r>
            <a:r>
              <a:rPr lang="fr-FR" sz="2400" dirty="0">
                <a:latin typeface="Arabic Typesetting" panose="03020402040406030203" pitchFamily="66" charset="-78"/>
                <a:cs typeface="Arabic Typesetting" panose="03020402040406030203" pitchFamily="66" charset="-78"/>
              </a:rPr>
              <a:t>- sur lesquelles appuyer un projet local de faire monde. »</a:t>
            </a:r>
          </a:p>
        </p:txBody>
      </p:sp>
    </p:spTree>
    <p:extLst>
      <p:ext uri="{BB962C8B-B14F-4D97-AF65-F5344CB8AC3E}">
        <p14:creationId xmlns:p14="http://schemas.microsoft.com/office/powerpoint/2010/main" val="1252359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3604" y="112976"/>
            <a:ext cx="10380563" cy="1499616"/>
          </a:xfrm>
        </p:spPr>
        <p:txBody>
          <a:bodyPr/>
          <a:lstStyle/>
          <a:p>
            <a:pPr algn="ctr"/>
            <a:r>
              <a:rPr lang="fr-FR" dirty="0">
                <a:latin typeface="Arabic Typesetting" panose="03020402040406030203" pitchFamily="66" charset="-78"/>
                <a:cs typeface="Arabic Typesetting" panose="03020402040406030203" pitchFamily="66" charset="-78"/>
              </a:rPr>
              <a:t>Focus sur </a:t>
            </a:r>
            <a:r>
              <a:rPr lang="fr-FR" dirty="0" err="1">
                <a:latin typeface="Arabic Typesetting" panose="03020402040406030203" pitchFamily="66" charset="-78"/>
                <a:cs typeface="Arabic Typesetting" panose="03020402040406030203" pitchFamily="66" charset="-78"/>
              </a:rPr>
              <a:t>lE</a:t>
            </a:r>
            <a:r>
              <a:rPr lang="fr-FR" dirty="0">
                <a:latin typeface="Arabic Typesetting" panose="03020402040406030203" pitchFamily="66" charset="-78"/>
                <a:cs typeface="Arabic Typesetting" panose="03020402040406030203" pitchFamily="66" charset="-78"/>
              </a:rPr>
              <a:t> régime politique envisagé</a:t>
            </a:r>
            <a:br>
              <a:rPr lang="fr-FR" dirty="0">
                <a:latin typeface="Arabic Typesetting" panose="03020402040406030203" pitchFamily="66" charset="-78"/>
                <a:cs typeface="Arabic Typesetting" panose="03020402040406030203" pitchFamily="66" charset="-78"/>
              </a:rPr>
            </a:br>
            <a:r>
              <a:rPr lang="fr-FR" sz="3200" i="1" cap="none" dirty="0">
                <a:latin typeface="Arabic Typesetting" panose="03020402040406030203" pitchFamily="66" charset="-78"/>
                <a:cs typeface="Arabic Typesetting" panose="03020402040406030203" pitchFamily="66" charset="-78"/>
              </a:rPr>
              <a:t>Synthèse</a:t>
            </a:r>
            <a:endParaRPr lang="fr-FR" i="1" dirty="0">
              <a:latin typeface="Arabic Typesetting" panose="03020402040406030203" pitchFamily="66" charset="-78"/>
              <a:cs typeface="Arabic Typesetting" panose="03020402040406030203" pitchFamily="66" charset="-78"/>
            </a:endParaRP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11</a:t>
            </a:fld>
            <a:endParaRPr lang="en-US" dirty="0"/>
          </a:p>
        </p:txBody>
      </p:sp>
      <p:sp>
        <p:nvSpPr>
          <p:cNvPr id="6" name="Espace réservé du contenu 2"/>
          <p:cNvSpPr>
            <a:spLocks noGrp="1"/>
          </p:cNvSpPr>
          <p:nvPr>
            <p:ph idx="1"/>
          </p:nvPr>
        </p:nvSpPr>
        <p:spPr>
          <a:xfrm>
            <a:off x="1590368" y="1469151"/>
            <a:ext cx="10380563" cy="5144994"/>
          </a:xfrm>
        </p:spPr>
        <p:txBody>
          <a:bodyPr>
            <a:normAutofit/>
          </a:bodyPr>
          <a:lstStyle/>
          <a:p>
            <a:pPr marL="971550" lvl="3" indent="-514350">
              <a:lnSpc>
                <a:spcPct val="100000"/>
              </a:lnSpc>
              <a:spcAft>
                <a:spcPts val="1200"/>
              </a:spcAft>
              <a:buClr>
                <a:srgbClr val="B36C1D"/>
              </a:buClr>
              <a:buSzPct val="116000"/>
              <a:buFont typeface="+mj-lt"/>
              <a:buAutoNum type="alphaUcPeriod"/>
            </a:pPr>
            <a:r>
              <a:rPr lang="fr-FR" sz="2800" dirty="0">
                <a:latin typeface="Arabic Typesetting" panose="03020402040406030203" pitchFamily="66" charset="-78"/>
                <a:cs typeface="Arabic Typesetting" panose="03020402040406030203" pitchFamily="66" charset="-78"/>
              </a:rPr>
              <a:t>Descola (2022): « La </a:t>
            </a:r>
            <a:r>
              <a:rPr lang="fr-FR" sz="2800" b="1" dirty="0">
                <a:latin typeface="Arabic Typesetting" panose="03020402040406030203" pitchFamily="66" charset="-78"/>
                <a:cs typeface="Arabic Typesetting" panose="03020402040406030203" pitchFamily="66" charset="-78"/>
              </a:rPr>
              <a:t>politique</a:t>
            </a:r>
            <a:r>
              <a:rPr lang="fr-FR" sz="2800" dirty="0">
                <a:latin typeface="Arabic Typesetting" panose="03020402040406030203" pitchFamily="66" charset="-78"/>
                <a:cs typeface="Arabic Typesetting" panose="03020402040406030203" pitchFamily="66" charset="-78"/>
              </a:rPr>
              <a:t> n’est pas faite de rapports de pouvoir, elle est faite de </a:t>
            </a:r>
            <a:r>
              <a:rPr lang="fr-FR" sz="2800" dirty="0">
                <a:solidFill>
                  <a:srgbClr val="00B050"/>
                </a:solidFill>
                <a:latin typeface="Arabic Typesetting" panose="03020402040406030203" pitchFamily="66" charset="-78"/>
                <a:cs typeface="Arabic Typesetting" panose="03020402040406030203" pitchFamily="66" charset="-78"/>
              </a:rPr>
              <a:t>rapports de mondes</a:t>
            </a:r>
            <a:r>
              <a:rPr lang="fr-FR" sz="2800" dirty="0">
                <a:latin typeface="Arabic Typesetting" panose="03020402040406030203" pitchFamily="66" charset="-78"/>
                <a:cs typeface="Arabic Typesetting" panose="03020402040406030203" pitchFamily="66" charset="-78"/>
              </a:rPr>
              <a:t> » : « </a:t>
            </a:r>
            <a:r>
              <a:rPr lang="fr-FR" sz="2800" i="1" dirty="0" err="1">
                <a:latin typeface="Arabic Typesetting" panose="03020402040406030203" pitchFamily="66" charset="-78"/>
                <a:cs typeface="Arabic Typesetting" panose="03020402040406030203" pitchFamily="66" charset="-78"/>
              </a:rPr>
              <a:t>mondiations</a:t>
            </a:r>
            <a:r>
              <a:rPr lang="fr-FR" sz="2800" dirty="0">
                <a:latin typeface="Arabic Typesetting" panose="03020402040406030203" pitchFamily="66" charset="-78"/>
                <a:cs typeface="Arabic Typesetting" panose="03020402040406030203" pitchFamily="66" charset="-78"/>
              </a:rPr>
              <a:t> » plutôt que </a:t>
            </a:r>
            <a:r>
              <a:rPr lang="fr-FR" sz="2800" i="1" dirty="0">
                <a:latin typeface="Arabic Typesetting" panose="03020402040406030203" pitchFamily="66" charset="-78"/>
                <a:cs typeface="Arabic Typesetting" panose="03020402040406030203" pitchFamily="66" charset="-78"/>
              </a:rPr>
              <a:t>dominations</a:t>
            </a:r>
            <a:r>
              <a:rPr lang="fr-FR" sz="2800" dirty="0">
                <a:latin typeface="Arabic Typesetting" panose="03020402040406030203" pitchFamily="66" charset="-78"/>
                <a:cs typeface="Arabic Typesetting" panose="03020402040406030203" pitchFamily="66" charset="-78"/>
              </a:rPr>
              <a:t>? </a:t>
            </a:r>
            <a:r>
              <a:rPr lang="fr-FR" sz="2800" b="1" i="1" dirty="0">
                <a:solidFill>
                  <a:srgbClr val="B36C1D"/>
                </a:solidFill>
                <a:latin typeface="Arabic Typesetting" panose="03020402040406030203" pitchFamily="66" charset="-78"/>
                <a:cs typeface="Arabic Typesetting" panose="03020402040406030203" pitchFamily="66" charset="-78"/>
              </a:rPr>
              <a:t>Conditions d’existence </a:t>
            </a:r>
            <a:r>
              <a:rPr lang="fr-FR" sz="2800" i="1" dirty="0">
                <a:solidFill>
                  <a:srgbClr val="B36C1D"/>
                </a:solidFill>
                <a:latin typeface="Arabic Typesetting" panose="03020402040406030203" pitchFamily="66" charset="-78"/>
                <a:cs typeface="Arabic Typesetting" panose="03020402040406030203" pitchFamily="66" charset="-78"/>
              </a:rPr>
              <a:t>et </a:t>
            </a:r>
            <a:r>
              <a:rPr lang="fr-FR" sz="2800" b="1" i="1" dirty="0">
                <a:solidFill>
                  <a:srgbClr val="B36C1D"/>
                </a:solidFill>
                <a:latin typeface="Arabic Typesetting" panose="03020402040406030203" pitchFamily="66" charset="-78"/>
                <a:cs typeface="Arabic Typesetting" panose="03020402040406030203" pitchFamily="66" charset="-78"/>
              </a:rPr>
              <a:t>réification </a:t>
            </a:r>
            <a:r>
              <a:rPr lang="fr-FR" sz="2800" i="1" dirty="0">
                <a:solidFill>
                  <a:srgbClr val="B36C1D"/>
                </a:solidFill>
                <a:latin typeface="Arabic Typesetting" panose="03020402040406030203" pitchFamily="66" charset="-78"/>
                <a:cs typeface="Arabic Typesetting" panose="03020402040406030203" pitchFamily="66" charset="-78"/>
              </a:rPr>
              <a:t>(cf. Marx)</a:t>
            </a:r>
          </a:p>
          <a:p>
            <a:pPr marL="971550" lvl="3" indent="-514350">
              <a:lnSpc>
                <a:spcPct val="100000"/>
              </a:lnSpc>
              <a:spcAft>
                <a:spcPts val="1200"/>
              </a:spcAft>
              <a:buClr>
                <a:srgbClr val="B36C1D"/>
              </a:buClr>
              <a:buSzPct val="116000"/>
              <a:buFont typeface="+mj-lt"/>
              <a:buAutoNum type="alphaUcPeriod"/>
            </a:pPr>
            <a:r>
              <a:rPr lang="fr-FR" sz="2800" dirty="0">
                <a:latin typeface="Arabic Typesetting" panose="03020402040406030203" pitchFamily="66" charset="-78"/>
                <a:cs typeface="Arabic Typesetting" panose="03020402040406030203" pitchFamily="66" charset="-78"/>
              </a:rPr>
              <a:t>« L’</a:t>
            </a:r>
            <a:r>
              <a:rPr lang="fr-FR" sz="2800" b="1" dirty="0">
                <a:latin typeface="Arabic Typesetting" panose="03020402040406030203" pitchFamily="66" charset="-78"/>
                <a:cs typeface="Arabic Typesetting" panose="03020402040406030203" pitchFamily="66" charset="-78"/>
              </a:rPr>
              <a:t>opérateur</a:t>
            </a:r>
            <a:r>
              <a:rPr lang="fr-FR" sz="2800" dirty="0">
                <a:latin typeface="Arabic Typesetting" panose="03020402040406030203" pitchFamily="66" charset="-78"/>
                <a:cs typeface="Arabic Typesetting" panose="03020402040406030203" pitchFamily="66" charset="-78"/>
              </a:rPr>
              <a:t>, humain ou non-humain, devient sujet politique s’il parvient à mettre ensemble des choses qui n’ont pas au départ de connexions intrinsèques ou s’il arrive à dissocier des choses que l’on croyait liées. »: </a:t>
            </a:r>
            <a:r>
              <a:rPr lang="fr-FR" sz="2800" b="1" i="1" dirty="0">
                <a:solidFill>
                  <a:srgbClr val="B36C1D"/>
                </a:solidFill>
                <a:latin typeface="Arabic Typesetting" panose="03020402040406030203" pitchFamily="66" charset="-78"/>
                <a:cs typeface="Arabic Typesetting" panose="03020402040406030203" pitchFamily="66" charset="-78"/>
              </a:rPr>
              <a:t>Connectivité</a:t>
            </a:r>
            <a:r>
              <a:rPr lang="fr-FR" sz="2800" i="1" dirty="0">
                <a:solidFill>
                  <a:srgbClr val="B36C1D"/>
                </a:solidFill>
                <a:latin typeface="Arabic Typesetting" panose="03020402040406030203" pitchFamily="66" charset="-78"/>
                <a:cs typeface="Arabic Typesetting" panose="03020402040406030203" pitchFamily="66" charset="-78"/>
              </a:rPr>
              <a:t> VS </a:t>
            </a:r>
            <a:r>
              <a:rPr lang="fr-FR" sz="2800" b="1" i="1" dirty="0">
                <a:solidFill>
                  <a:srgbClr val="B36C1D"/>
                </a:solidFill>
                <a:latin typeface="Arabic Typesetting" panose="03020402040406030203" pitchFamily="66" charset="-78"/>
                <a:cs typeface="Arabic Typesetting" panose="03020402040406030203" pitchFamily="66" charset="-78"/>
              </a:rPr>
              <a:t>principauté </a:t>
            </a:r>
            <a:r>
              <a:rPr lang="fr-FR" sz="2800" i="1" dirty="0">
                <a:solidFill>
                  <a:srgbClr val="B36C1D"/>
                </a:solidFill>
                <a:latin typeface="Arabic Typesetting" panose="03020402040406030203" pitchFamily="66" charset="-78"/>
                <a:cs typeface="Arabic Typesetting" panose="03020402040406030203" pitchFamily="66" charset="-78"/>
              </a:rPr>
              <a:t>(cf. Machiavel)</a:t>
            </a:r>
          </a:p>
          <a:p>
            <a:pPr marL="971550" lvl="3" indent="-514350">
              <a:lnSpc>
                <a:spcPct val="100000"/>
              </a:lnSpc>
              <a:buClr>
                <a:srgbClr val="B36C1D"/>
              </a:buClr>
              <a:buSzPct val="116000"/>
              <a:buFont typeface="+mj-lt"/>
              <a:buAutoNum type="alphaUcPeriod"/>
            </a:pPr>
            <a:r>
              <a:rPr lang="fr-FR" sz="2800" dirty="0">
                <a:latin typeface="Arabic Typesetting" panose="03020402040406030203" pitchFamily="66" charset="-78"/>
                <a:cs typeface="Arabic Typesetting" panose="03020402040406030203" pitchFamily="66" charset="-78"/>
              </a:rPr>
              <a:t>« Même si ‘nous sommes tous différents’, les relations à la surface de la Terre ne sont pas infinies. On peut dresser un inventaire de leurs conséquences, et peut-être même</a:t>
            </a:r>
            <a:r>
              <a:rPr lang="fr-FR" sz="2800" b="1" dirty="0">
                <a:latin typeface="Arabic Typesetting" panose="03020402040406030203" pitchFamily="66" charset="-78"/>
                <a:cs typeface="Arabic Typesetting" panose="03020402040406030203" pitchFamily="66" charset="-78"/>
              </a:rPr>
              <a:t> s’accorder </a:t>
            </a:r>
            <a:r>
              <a:rPr lang="fr-FR" sz="2800" dirty="0">
                <a:latin typeface="Arabic Typesetting" panose="03020402040406030203" pitchFamily="66" charset="-78"/>
                <a:cs typeface="Arabic Typesetting" panose="03020402040406030203" pitchFamily="66" charset="-78"/>
              </a:rPr>
              <a:t>sur celles que </a:t>
            </a:r>
            <a:r>
              <a:rPr lang="fr-FR" sz="2800" b="1" dirty="0">
                <a:latin typeface="Arabic Typesetting" panose="03020402040406030203" pitchFamily="66" charset="-78"/>
                <a:cs typeface="Arabic Typesetting" panose="03020402040406030203" pitchFamily="66" charset="-78"/>
              </a:rPr>
              <a:t>la</a:t>
            </a:r>
            <a:r>
              <a:rPr lang="fr-FR" sz="2800" dirty="0">
                <a:latin typeface="Arabic Typesetting" panose="03020402040406030203" pitchFamily="66" charset="-78"/>
                <a:cs typeface="Arabic Typesetting" panose="03020402040406030203" pitchFamily="66" charset="-78"/>
              </a:rPr>
              <a:t> grande </a:t>
            </a:r>
            <a:r>
              <a:rPr lang="fr-FR" sz="2800" b="1" dirty="0">
                <a:latin typeface="Arabic Typesetting" panose="03020402040406030203" pitchFamily="66" charset="-78"/>
                <a:cs typeface="Arabic Typesetting" panose="03020402040406030203" pitchFamily="66" charset="-78"/>
              </a:rPr>
              <a:t>majorité</a:t>
            </a:r>
            <a:r>
              <a:rPr lang="fr-FR" sz="2800" dirty="0">
                <a:latin typeface="Arabic Typesetting" panose="03020402040406030203" pitchFamily="66" charset="-78"/>
                <a:cs typeface="Arabic Typesetting" panose="03020402040406030203" pitchFamily="66" charset="-78"/>
              </a:rPr>
              <a:t> des humains seraient disposés à trouver légitimes ou condamnables. »: </a:t>
            </a:r>
            <a:r>
              <a:rPr lang="fr-FR" sz="2800" i="1" dirty="0">
                <a:solidFill>
                  <a:srgbClr val="B36C1D"/>
                </a:solidFill>
                <a:latin typeface="Arabic Typesetting" panose="03020402040406030203" pitchFamily="66" charset="-78"/>
                <a:cs typeface="Arabic Typesetting" panose="03020402040406030203" pitchFamily="66" charset="-78"/>
              </a:rPr>
              <a:t>la </a:t>
            </a:r>
            <a:r>
              <a:rPr lang="fr-FR" sz="2800" b="1" i="1" dirty="0">
                <a:solidFill>
                  <a:srgbClr val="B36C1D"/>
                </a:solidFill>
                <a:latin typeface="Arabic Typesetting" panose="03020402040406030203" pitchFamily="66" charset="-78"/>
                <a:cs typeface="Arabic Typesetting" panose="03020402040406030203" pitchFamily="66" charset="-78"/>
              </a:rPr>
              <a:t>majorité</a:t>
            </a:r>
            <a:r>
              <a:rPr lang="fr-FR" sz="2800" i="1" dirty="0">
                <a:solidFill>
                  <a:srgbClr val="B36C1D"/>
                </a:solidFill>
                <a:latin typeface="Arabic Typesetting" panose="03020402040406030203" pitchFamily="66" charset="-78"/>
                <a:cs typeface="Arabic Typesetting" panose="03020402040406030203" pitchFamily="66" charset="-78"/>
              </a:rPr>
              <a:t> (cf. Tocqueville)</a:t>
            </a:r>
          </a:p>
          <a:p>
            <a:pPr marL="971550" lvl="3" indent="-514350">
              <a:lnSpc>
                <a:spcPct val="100000"/>
              </a:lnSpc>
              <a:buClr>
                <a:srgbClr val="B36C1D"/>
              </a:buClr>
              <a:buSzPct val="116000"/>
              <a:buFont typeface="+mj-lt"/>
              <a:buAutoNum type="alphaUcPeriod"/>
            </a:pPr>
            <a:endParaRPr lang="fr-FR" sz="2800" i="1" dirty="0">
              <a:solidFill>
                <a:srgbClr val="B36C1D"/>
              </a:solidFill>
              <a:latin typeface="Arabic Typesetting" panose="03020402040406030203" pitchFamily="66" charset="-78"/>
              <a:cs typeface="Arabic Typesetting" panose="03020402040406030203" pitchFamily="66" charset="-78"/>
            </a:endParaRPr>
          </a:p>
          <a:p>
            <a:pPr marL="971550" lvl="3" indent="-514350">
              <a:lnSpc>
                <a:spcPct val="100000"/>
              </a:lnSpc>
              <a:buClr>
                <a:srgbClr val="B36C1D"/>
              </a:buClr>
              <a:buSzPct val="116000"/>
              <a:buFont typeface="+mj-lt"/>
              <a:buAutoNum type="alphaUcPeriod"/>
            </a:pPr>
            <a:endParaRPr lang="fr-FR" sz="2800" i="1" dirty="0">
              <a:solidFill>
                <a:srgbClr val="B36C1D"/>
              </a:solidFill>
              <a:latin typeface="Arabic Typesetting" panose="03020402040406030203" pitchFamily="66" charset="-78"/>
              <a:cs typeface="Arabic Typesetting" panose="03020402040406030203" pitchFamily="66" charset="-78"/>
            </a:endParaRPr>
          </a:p>
          <a:p>
            <a:pPr lvl="3">
              <a:lnSpc>
                <a:spcPct val="100000"/>
              </a:lnSpc>
              <a:buFont typeface="Wingdings" panose="05000000000000000000" pitchFamily="2" charset="2"/>
              <a:buChar char="Ø"/>
            </a:pPr>
            <a:endParaRPr lang="fr-FR" sz="2800" dirty="0">
              <a:latin typeface="Arabic Typesetting" panose="03020402040406030203" pitchFamily="66" charset="-78"/>
              <a:cs typeface="Arabic Typesetting" panose="03020402040406030203" pitchFamily="66" charset="-78"/>
            </a:endParaRPr>
          </a:p>
        </p:txBody>
      </p:sp>
      <p:sp>
        <p:nvSpPr>
          <p:cNvPr id="7" name="Rectangle 6">
            <a:extLst>
              <a:ext uri="{FF2B5EF4-FFF2-40B4-BE49-F238E27FC236}">
                <a16:creationId xmlns:a16="http://schemas.microsoft.com/office/drawing/2014/main" id="{292EC942-D390-4D04-9E3C-88E24DDBED87}"/>
              </a:ext>
            </a:extLst>
          </p:cNvPr>
          <p:cNvSpPr/>
          <p:nvPr/>
        </p:nvSpPr>
        <p:spPr>
          <a:xfrm>
            <a:off x="-209833" y="1491439"/>
            <a:ext cx="2150416" cy="1384995"/>
          </a:xfrm>
          <a:prstGeom prst="rect">
            <a:avLst/>
          </a:prstGeom>
          <a:gradFill>
            <a:gsLst>
              <a:gs pos="0">
                <a:srgbClr val="E5D4D1"/>
              </a:gs>
              <a:gs pos="99000">
                <a:srgbClr val="F6F6F0"/>
              </a:gs>
            </a:gsLst>
            <a:lin ang="5400000" scaled="1"/>
          </a:gradFill>
        </p:spPr>
        <p:txBody>
          <a:bodyPr wrap="square">
            <a:spAutoFit/>
          </a:bodyPr>
          <a:lstStyle/>
          <a:p>
            <a:pPr marL="457200" lvl="3" indent="0">
              <a:lnSpc>
                <a:spcPct val="100000"/>
              </a:lnSpc>
              <a:buNone/>
            </a:pPr>
            <a:r>
              <a:rPr lang="fr-FR" sz="2800" dirty="0">
                <a:solidFill>
                  <a:srgbClr val="A92D27"/>
                </a:solidFill>
                <a:latin typeface="Arabic Typesetting" panose="03020402040406030203" pitchFamily="66" charset="-78"/>
                <a:cs typeface="Arabic Typesetting" panose="03020402040406030203" pitchFamily="66" charset="-78"/>
              </a:rPr>
              <a:t>En quoi consiste la politique</a:t>
            </a:r>
          </a:p>
        </p:txBody>
      </p:sp>
      <p:sp>
        <p:nvSpPr>
          <p:cNvPr id="8" name="Rectangle 7">
            <a:extLst>
              <a:ext uri="{FF2B5EF4-FFF2-40B4-BE49-F238E27FC236}">
                <a16:creationId xmlns:a16="http://schemas.microsoft.com/office/drawing/2014/main" id="{A92EFEDF-2295-4E3D-8064-8294D37B35FB}"/>
              </a:ext>
            </a:extLst>
          </p:cNvPr>
          <p:cNvSpPr/>
          <p:nvPr/>
        </p:nvSpPr>
        <p:spPr>
          <a:xfrm>
            <a:off x="-393018" y="3331567"/>
            <a:ext cx="2333601" cy="954107"/>
          </a:xfrm>
          <a:prstGeom prst="rect">
            <a:avLst/>
          </a:prstGeom>
          <a:gradFill>
            <a:gsLst>
              <a:gs pos="0">
                <a:srgbClr val="E5D4D1"/>
              </a:gs>
              <a:gs pos="99000">
                <a:srgbClr val="F6F6F0"/>
              </a:gs>
            </a:gsLst>
            <a:lin ang="5400000" scaled="1"/>
          </a:gradFill>
        </p:spPr>
        <p:txBody>
          <a:bodyPr wrap="square">
            <a:spAutoFit/>
          </a:bodyPr>
          <a:lstStyle/>
          <a:p>
            <a:pPr marL="457200" lvl="3" indent="0">
              <a:lnSpc>
                <a:spcPct val="100000"/>
              </a:lnSpc>
              <a:buNone/>
            </a:pPr>
            <a:r>
              <a:rPr lang="fr-FR" sz="2800" dirty="0">
                <a:solidFill>
                  <a:srgbClr val="A92D27"/>
                </a:solidFill>
                <a:latin typeface="Arabic Typesetting" panose="03020402040406030203" pitchFamily="66" charset="-78"/>
                <a:cs typeface="Arabic Typesetting" panose="03020402040406030203" pitchFamily="66" charset="-78"/>
              </a:rPr>
              <a:t>Les opérateurs politiques</a:t>
            </a:r>
          </a:p>
        </p:txBody>
      </p:sp>
      <p:sp>
        <p:nvSpPr>
          <p:cNvPr id="9" name="Rectangle 8">
            <a:extLst>
              <a:ext uri="{FF2B5EF4-FFF2-40B4-BE49-F238E27FC236}">
                <a16:creationId xmlns:a16="http://schemas.microsoft.com/office/drawing/2014/main" id="{F60BB705-997E-40DA-8C6F-B14A04F1BE9F}"/>
              </a:ext>
            </a:extLst>
          </p:cNvPr>
          <p:cNvSpPr/>
          <p:nvPr/>
        </p:nvSpPr>
        <p:spPr>
          <a:xfrm>
            <a:off x="-393018" y="4807047"/>
            <a:ext cx="2333601" cy="954107"/>
          </a:xfrm>
          <a:prstGeom prst="rect">
            <a:avLst/>
          </a:prstGeom>
          <a:gradFill>
            <a:gsLst>
              <a:gs pos="0">
                <a:srgbClr val="E5D4D1"/>
              </a:gs>
              <a:gs pos="99000">
                <a:srgbClr val="F6F6F0"/>
              </a:gs>
            </a:gsLst>
            <a:lin ang="5400000" scaled="1"/>
          </a:gradFill>
        </p:spPr>
        <p:txBody>
          <a:bodyPr wrap="square">
            <a:spAutoFit/>
          </a:bodyPr>
          <a:lstStyle/>
          <a:p>
            <a:pPr marL="457200" lvl="3" indent="0">
              <a:lnSpc>
                <a:spcPct val="100000"/>
              </a:lnSpc>
              <a:buNone/>
            </a:pPr>
            <a:r>
              <a:rPr lang="fr-FR" sz="2800" dirty="0">
                <a:solidFill>
                  <a:srgbClr val="A92D27"/>
                </a:solidFill>
                <a:latin typeface="Arabic Typesetting" panose="03020402040406030203" pitchFamily="66" charset="-78"/>
                <a:cs typeface="Arabic Typesetting" panose="03020402040406030203" pitchFamily="66" charset="-78"/>
              </a:rPr>
              <a:t>La résolution des conflits</a:t>
            </a:r>
          </a:p>
        </p:txBody>
      </p:sp>
    </p:spTree>
    <p:extLst>
      <p:ext uri="{BB962C8B-B14F-4D97-AF65-F5344CB8AC3E}">
        <p14:creationId xmlns:p14="http://schemas.microsoft.com/office/powerpoint/2010/main" val="649628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D22F896-40B5-4ADD-8801-0D06FADFA095}" type="slidenum">
              <a:rPr lang="en-US" smtClean="0"/>
              <a:pPr/>
              <a:t>12</a:t>
            </a:fld>
            <a:endParaRPr lang="en-US" dirty="0"/>
          </a:p>
        </p:txBody>
      </p:sp>
      <p:sp>
        <p:nvSpPr>
          <p:cNvPr id="7" name="Rectangle 6">
            <a:extLst>
              <a:ext uri="{FF2B5EF4-FFF2-40B4-BE49-F238E27FC236}">
                <a16:creationId xmlns:a16="http://schemas.microsoft.com/office/drawing/2014/main" id="{355CBE13-12A5-4D37-9456-0AA2558FA428}"/>
              </a:ext>
            </a:extLst>
          </p:cNvPr>
          <p:cNvSpPr/>
          <p:nvPr/>
        </p:nvSpPr>
        <p:spPr>
          <a:xfrm>
            <a:off x="1549679" y="5264006"/>
            <a:ext cx="8732520" cy="1292662"/>
          </a:xfrm>
          <a:prstGeom prst="rect">
            <a:avLst/>
          </a:prstGeom>
          <a:gradFill>
            <a:gsLst>
              <a:gs pos="0">
                <a:srgbClr val="DAE7D5"/>
              </a:gs>
              <a:gs pos="99000">
                <a:srgbClr val="F6F6F0"/>
              </a:gs>
            </a:gsLst>
            <a:lin ang="5400000" scaled="1"/>
          </a:gradFill>
        </p:spPr>
        <p:txBody>
          <a:bodyPr wrap="square">
            <a:spAutoFit/>
          </a:bodyPr>
          <a:lstStyle/>
          <a:p>
            <a:pPr marL="457200" lvl="3" algn="ctr"/>
            <a:r>
              <a:rPr lang="fr-FR" sz="2600" dirty="0">
                <a:latin typeface="Arabic Typesetting" panose="03020402040406030203" pitchFamily="66" charset="-78"/>
                <a:cs typeface="Arabic Typesetting" panose="03020402040406030203" pitchFamily="66" charset="-78"/>
              </a:rPr>
              <a:t>…</a:t>
            </a:r>
            <a:r>
              <a:rPr lang="fr-FR" sz="2600" b="1" dirty="0">
                <a:latin typeface="Arabic Typesetting" panose="03020402040406030203" pitchFamily="66" charset="-78"/>
                <a:cs typeface="Arabic Typesetting" panose="03020402040406030203" pitchFamily="66" charset="-78"/>
              </a:rPr>
              <a:t>une nouvelle conception décentralisée cosmopolitique</a:t>
            </a:r>
            <a:r>
              <a:rPr lang="fr-FR" sz="2600" dirty="0">
                <a:latin typeface="Arabic Typesetting" panose="03020402040406030203" pitchFamily="66" charset="-78"/>
                <a:cs typeface="Arabic Typesetting" panose="03020402040406030203" pitchFamily="66" charset="-78"/>
              </a:rPr>
              <a:t>:</a:t>
            </a:r>
          </a:p>
          <a:p>
            <a:pPr marL="457200" lvl="3" indent="0" algn="ctr">
              <a:lnSpc>
                <a:spcPct val="100000"/>
              </a:lnSpc>
              <a:buNone/>
            </a:pPr>
            <a:r>
              <a:rPr lang="fr-FR" sz="2600" dirty="0">
                <a:latin typeface="Arabic Typesetting" panose="03020402040406030203" pitchFamily="66" charset="-78"/>
                <a:cs typeface="Arabic Typesetting" panose="03020402040406030203" pitchFamily="66" charset="-78"/>
              </a:rPr>
              <a:t>« Un archipel mondial d’Etats</a:t>
            </a:r>
            <a:r>
              <a:rPr lang="fr-FR" sz="2600" dirty="0">
                <a:solidFill>
                  <a:srgbClr val="00B050"/>
                </a:solidFill>
                <a:latin typeface="Arabic Typesetting" panose="03020402040406030203" pitchFamily="66" charset="-78"/>
                <a:cs typeface="Arabic Typesetting" panose="03020402040406030203" pitchFamily="66" charset="-78"/>
              </a:rPr>
              <a:t> </a:t>
            </a:r>
            <a:r>
              <a:rPr lang="fr-FR" sz="2600" dirty="0">
                <a:solidFill>
                  <a:srgbClr val="B36C1D"/>
                </a:solidFill>
                <a:latin typeface="Arabic Typesetting" panose="03020402040406030203" pitchFamily="66" charset="-78"/>
                <a:cs typeface="Arabic Typesetting" panose="03020402040406030203" pitchFamily="66" charset="-78"/>
              </a:rPr>
              <a:t>sobres</a:t>
            </a:r>
            <a:r>
              <a:rPr lang="fr-FR" sz="2600" dirty="0">
                <a:solidFill>
                  <a:srgbClr val="00B050"/>
                </a:solidFill>
                <a:latin typeface="Arabic Typesetting" panose="03020402040406030203" pitchFamily="66" charset="-78"/>
                <a:cs typeface="Arabic Typesetting" panose="03020402040406030203" pitchFamily="66" charset="-78"/>
              </a:rPr>
              <a:t> </a:t>
            </a:r>
            <a:r>
              <a:rPr lang="fr-FR" sz="2600" dirty="0">
                <a:latin typeface="Arabic Typesetting" panose="03020402040406030203" pitchFamily="66" charset="-78"/>
                <a:cs typeface="Arabic Typesetting" panose="03020402040406030203" pitchFamily="66" charset="-78"/>
              </a:rPr>
              <a:t>et fonctionnant selon le principe d’une </a:t>
            </a:r>
            <a:r>
              <a:rPr lang="fr-FR" sz="2600" dirty="0">
                <a:solidFill>
                  <a:srgbClr val="B36C1D"/>
                </a:solidFill>
                <a:latin typeface="Arabic Typesetting" panose="03020402040406030203" pitchFamily="66" charset="-78"/>
                <a:cs typeface="Arabic Typesetting" panose="03020402040406030203" pitchFamily="66" charset="-78"/>
              </a:rPr>
              <a:t>démocratie continue</a:t>
            </a:r>
            <a:r>
              <a:rPr lang="fr-FR" sz="2600" dirty="0">
                <a:latin typeface="Arabic Typesetting" panose="03020402040406030203" pitchFamily="66" charset="-78"/>
                <a:cs typeface="Arabic Typesetting" panose="03020402040406030203" pitchFamily="66" charset="-78"/>
              </a:rPr>
              <a:t>, abritant ici et là en leur sein un tissu de communes </a:t>
            </a:r>
            <a:r>
              <a:rPr lang="fr-FR" sz="2600" dirty="0">
                <a:solidFill>
                  <a:srgbClr val="B36C1D"/>
                </a:solidFill>
                <a:latin typeface="Arabic Typesetting" panose="03020402040406030203" pitchFamily="66" charset="-78"/>
                <a:cs typeface="Arabic Typesetting" panose="03020402040406030203" pitchFamily="66" charset="-78"/>
              </a:rPr>
              <a:t>égalitaires »</a:t>
            </a:r>
            <a:endParaRPr lang="fr-FR" sz="2600" dirty="0">
              <a:latin typeface="Arabic Typesetting" panose="03020402040406030203" pitchFamily="66" charset="-78"/>
              <a:cs typeface="Arabic Typesetting" panose="03020402040406030203" pitchFamily="66" charset="-78"/>
            </a:endParaRPr>
          </a:p>
        </p:txBody>
      </p:sp>
      <p:sp>
        <p:nvSpPr>
          <p:cNvPr id="11" name="Espace réservé du contenu 2">
            <a:extLst>
              <a:ext uri="{FF2B5EF4-FFF2-40B4-BE49-F238E27FC236}">
                <a16:creationId xmlns:a16="http://schemas.microsoft.com/office/drawing/2014/main" id="{4C2D83EC-84FD-4953-A786-8A8B21FC5BB5}"/>
              </a:ext>
            </a:extLst>
          </p:cNvPr>
          <p:cNvSpPr>
            <a:spLocks noGrp="1"/>
          </p:cNvSpPr>
          <p:nvPr>
            <p:ph idx="1"/>
          </p:nvPr>
        </p:nvSpPr>
        <p:spPr>
          <a:xfrm>
            <a:off x="725657" y="1364713"/>
            <a:ext cx="10380564" cy="3397140"/>
          </a:xfrm>
        </p:spPr>
        <p:txBody>
          <a:bodyPr>
            <a:normAutofit/>
          </a:bodyPr>
          <a:lstStyle/>
          <a:p>
            <a:pPr marL="971550" lvl="3" indent="-514350">
              <a:lnSpc>
                <a:spcPct val="100000"/>
              </a:lnSpc>
              <a:spcAft>
                <a:spcPts val="1800"/>
              </a:spcAft>
              <a:buClr>
                <a:srgbClr val="B36C1D"/>
              </a:buClr>
              <a:buSzPct val="116000"/>
              <a:buFont typeface="+mj-lt"/>
              <a:buAutoNum type="alphaUcPeriod"/>
            </a:pPr>
            <a:r>
              <a:rPr lang="fr-FR" sz="2800" dirty="0">
                <a:latin typeface="Arabic Typesetting" panose="03020402040406030203" pitchFamily="66" charset="-78"/>
                <a:cs typeface="Arabic Typesetting" panose="03020402040406030203" pitchFamily="66" charset="-78"/>
              </a:rPr>
              <a:t> Descola (2022): « La </a:t>
            </a:r>
            <a:r>
              <a:rPr lang="fr-FR" sz="2800" b="1" dirty="0">
                <a:latin typeface="Arabic Typesetting" panose="03020402040406030203" pitchFamily="66" charset="-78"/>
                <a:cs typeface="Arabic Typesetting" panose="03020402040406030203" pitchFamily="66" charset="-78"/>
              </a:rPr>
              <a:t>politique</a:t>
            </a:r>
            <a:r>
              <a:rPr lang="fr-FR" sz="2800" dirty="0">
                <a:latin typeface="Arabic Typesetting" panose="03020402040406030203" pitchFamily="66" charset="-78"/>
                <a:cs typeface="Arabic Typesetting" panose="03020402040406030203" pitchFamily="66" charset="-78"/>
              </a:rPr>
              <a:t> n’est pas faite de rapports de pouvoir, elle est faite de rapports de mondes »</a:t>
            </a:r>
          </a:p>
          <a:p>
            <a:pPr marL="971550" lvl="3" indent="-514350">
              <a:lnSpc>
                <a:spcPct val="100000"/>
              </a:lnSpc>
              <a:spcAft>
                <a:spcPts val="1800"/>
              </a:spcAft>
              <a:buClr>
                <a:srgbClr val="B36C1D"/>
              </a:buClr>
              <a:buSzPct val="116000"/>
              <a:buFont typeface="+mj-lt"/>
              <a:buAutoNum type="alphaUcPeriod"/>
            </a:pPr>
            <a:r>
              <a:rPr lang="fr-FR" sz="2800" dirty="0">
                <a:latin typeface="Arabic Typesetting" panose="03020402040406030203" pitchFamily="66" charset="-78"/>
                <a:cs typeface="Arabic Typesetting" panose="03020402040406030203" pitchFamily="66" charset="-78"/>
              </a:rPr>
              <a:t>« L’</a:t>
            </a:r>
            <a:r>
              <a:rPr lang="fr-FR" sz="2800" b="1" dirty="0">
                <a:latin typeface="Arabic Typesetting" panose="03020402040406030203" pitchFamily="66" charset="-78"/>
                <a:cs typeface="Arabic Typesetting" panose="03020402040406030203" pitchFamily="66" charset="-78"/>
              </a:rPr>
              <a:t>opérateur </a:t>
            </a:r>
            <a:r>
              <a:rPr lang="fr-FR" sz="2800" dirty="0">
                <a:latin typeface="Arabic Typesetting" panose="03020402040406030203" pitchFamily="66" charset="-78"/>
                <a:cs typeface="Arabic Typesetting" panose="03020402040406030203" pitchFamily="66" charset="-78"/>
              </a:rPr>
              <a:t>devient sujet politique s’il parvient à mettre ensemble des choses qui n’ont pas au départ de connexions ou s’il arrive à dissocier des choses »</a:t>
            </a:r>
            <a:endParaRPr lang="fr-FR" sz="2800" i="1" dirty="0">
              <a:solidFill>
                <a:srgbClr val="00B050"/>
              </a:solidFill>
              <a:latin typeface="Arabic Typesetting" panose="03020402040406030203" pitchFamily="66" charset="-78"/>
              <a:cs typeface="Arabic Typesetting" panose="03020402040406030203" pitchFamily="66" charset="-78"/>
            </a:endParaRPr>
          </a:p>
          <a:p>
            <a:pPr marL="971550" lvl="3" indent="-514350">
              <a:lnSpc>
                <a:spcPct val="100000"/>
              </a:lnSpc>
              <a:spcAft>
                <a:spcPts val="1800"/>
              </a:spcAft>
              <a:buClr>
                <a:srgbClr val="B36C1D"/>
              </a:buClr>
              <a:buSzPct val="116000"/>
              <a:buFont typeface="+mj-lt"/>
              <a:buAutoNum type="alphaUcPeriod"/>
            </a:pPr>
            <a:r>
              <a:rPr lang="fr-FR" sz="2800" dirty="0">
                <a:latin typeface="Arabic Typesetting" panose="03020402040406030203" pitchFamily="66" charset="-78"/>
                <a:cs typeface="Arabic Typesetting" panose="03020402040406030203" pitchFamily="66" charset="-78"/>
              </a:rPr>
              <a:t>« Un inventaire des conséquences, puis </a:t>
            </a:r>
            <a:r>
              <a:rPr lang="fr-FR" sz="2800" b="1" dirty="0">
                <a:latin typeface="Arabic Typesetting" panose="03020402040406030203" pitchFamily="66" charset="-78"/>
                <a:cs typeface="Arabic Typesetting" panose="03020402040406030203" pitchFamily="66" charset="-78"/>
              </a:rPr>
              <a:t>s’accorder </a:t>
            </a:r>
            <a:r>
              <a:rPr lang="fr-FR" sz="2800" dirty="0">
                <a:latin typeface="Arabic Typesetting" panose="03020402040406030203" pitchFamily="66" charset="-78"/>
                <a:cs typeface="Arabic Typesetting" panose="03020402040406030203" pitchFamily="66" charset="-78"/>
              </a:rPr>
              <a:t>sur celles que </a:t>
            </a:r>
            <a:r>
              <a:rPr lang="fr-FR" sz="2800" b="1" dirty="0">
                <a:latin typeface="Arabic Typesetting" panose="03020402040406030203" pitchFamily="66" charset="-78"/>
                <a:cs typeface="Arabic Typesetting" panose="03020402040406030203" pitchFamily="66" charset="-78"/>
              </a:rPr>
              <a:t>la</a:t>
            </a:r>
            <a:r>
              <a:rPr lang="fr-FR" sz="2800" dirty="0">
                <a:latin typeface="Arabic Typesetting" panose="03020402040406030203" pitchFamily="66" charset="-78"/>
                <a:cs typeface="Arabic Typesetting" panose="03020402040406030203" pitchFamily="66" charset="-78"/>
              </a:rPr>
              <a:t> grande </a:t>
            </a:r>
            <a:r>
              <a:rPr lang="fr-FR" sz="2800" b="1" dirty="0">
                <a:latin typeface="Arabic Typesetting" panose="03020402040406030203" pitchFamily="66" charset="-78"/>
                <a:cs typeface="Arabic Typesetting" panose="03020402040406030203" pitchFamily="66" charset="-78"/>
              </a:rPr>
              <a:t>majorité</a:t>
            </a:r>
            <a:r>
              <a:rPr lang="fr-FR" sz="2800" dirty="0">
                <a:latin typeface="Arabic Typesetting" panose="03020402040406030203" pitchFamily="66" charset="-78"/>
                <a:cs typeface="Arabic Typesetting" panose="03020402040406030203" pitchFamily="66" charset="-78"/>
              </a:rPr>
              <a:t> des humains seraient disposés à trouver légitimes »</a:t>
            </a:r>
            <a:endParaRPr lang="fr-FR" sz="2800" i="1" dirty="0">
              <a:solidFill>
                <a:srgbClr val="B36C1D"/>
              </a:solidFill>
              <a:latin typeface="Arabic Typesetting" panose="03020402040406030203" pitchFamily="66" charset="-78"/>
              <a:cs typeface="Arabic Typesetting" panose="03020402040406030203" pitchFamily="66" charset="-78"/>
            </a:endParaRPr>
          </a:p>
          <a:p>
            <a:pPr lvl="3">
              <a:lnSpc>
                <a:spcPct val="100000"/>
              </a:lnSpc>
              <a:buFont typeface="Wingdings" panose="05000000000000000000" pitchFamily="2" charset="2"/>
              <a:buChar char="Ø"/>
            </a:pPr>
            <a:endParaRPr lang="fr-FR" sz="2800" dirty="0">
              <a:latin typeface="Arabic Typesetting" panose="03020402040406030203" pitchFamily="66" charset="-78"/>
              <a:cs typeface="Arabic Typesetting" panose="03020402040406030203" pitchFamily="66" charset="-78"/>
            </a:endParaRPr>
          </a:p>
        </p:txBody>
      </p:sp>
      <p:cxnSp>
        <p:nvCxnSpPr>
          <p:cNvPr id="12" name="Connecteur droit avec flèche 11">
            <a:extLst>
              <a:ext uri="{FF2B5EF4-FFF2-40B4-BE49-F238E27FC236}">
                <a16:creationId xmlns:a16="http://schemas.microsoft.com/office/drawing/2014/main" id="{94F26D6F-CBAE-4EA6-A94C-49B1EE33E190}"/>
              </a:ext>
            </a:extLst>
          </p:cNvPr>
          <p:cNvCxnSpPr>
            <a:cxnSpLocks/>
          </p:cNvCxnSpPr>
          <p:nvPr/>
        </p:nvCxnSpPr>
        <p:spPr>
          <a:xfrm>
            <a:off x="5915939" y="4403797"/>
            <a:ext cx="0" cy="854426"/>
          </a:xfrm>
          <a:prstGeom prst="straightConnector1">
            <a:avLst/>
          </a:prstGeom>
          <a:ln w="50800" cmpd="dbl">
            <a:prstDash val="lgDash"/>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8C8C24E-3CB9-411A-9577-14B17D58B326}"/>
              </a:ext>
            </a:extLst>
          </p:cNvPr>
          <p:cNvSpPr/>
          <p:nvPr/>
        </p:nvSpPr>
        <p:spPr>
          <a:xfrm>
            <a:off x="3689245" y="4569400"/>
            <a:ext cx="4453388" cy="523220"/>
          </a:xfrm>
          <a:prstGeom prst="rect">
            <a:avLst/>
          </a:prstGeom>
        </p:spPr>
        <p:txBody>
          <a:bodyPr wrap="square">
            <a:spAutoFit/>
          </a:bodyPr>
          <a:lstStyle/>
          <a:p>
            <a:pPr marL="457200" lvl="3" indent="0">
              <a:lnSpc>
                <a:spcPct val="100000"/>
              </a:lnSpc>
              <a:buNone/>
            </a:pPr>
            <a:r>
              <a:rPr lang="fr-FR" sz="2800" dirty="0">
                <a:solidFill>
                  <a:schemeClr val="bg2">
                    <a:lumMod val="50000"/>
                  </a:schemeClr>
                </a:solidFill>
                <a:latin typeface="Arabic Typesetting" panose="03020402040406030203" pitchFamily="66" charset="-78"/>
                <a:cs typeface="Arabic Typesetting" panose="03020402040406030203" pitchFamily="66" charset="-78"/>
              </a:rPr>
              <a:t>Ces fondements engagent-ils bien… </a:t>
            </a:r>
          </a:p>
        </p:txBody>
      </p:sp>
      <p:sp>
        <p:nvSpPr>
          <p:cNvPr id="18" name="Titre 1">
            <a:extLst>
              <a:ext uri="{FF2B5EF4-FFF2-40B4-BE49-F238E27FC236}">
                <a16:creationId xmlns:a16="http://schemas.microsoft.com/office/drawing/2014/main" id="{31A77C51-32D3-4E08-BF3D-9C7844270E25}"/>
              </a:ext>
            </a:extLst>
          </p:cNvPr>
          <p:cNvSpPr>
            <a:spLocks noGrp="1"/>
          </p:cNvSpPr>
          <p:nvPr>
            <p:ph type="title"/>
          </p:nvPr>
        </p:nvSpPr>
        <p:spPr>
          <a:xfrm>
            <a:off x="943604" y="112976"/>
            <a:ext cx="10380563" cy="1499616"/>
          </a:xfrm>
        </p:spPr>
        <p:txBody>
          <a:bodyPr/>
          <a:lstStyle/>
          <a:p>
            <a:pPr algn="ctr"/>
            <a:r>
              <a:rPr lang="fr-FR" dirty="0">
                <a:latin typeface="Arabic Typesetting" panose="03020402040406030203" pitchFamily="66" charset="-78"/>
                <a:cs typeface="Arabic Typesetting" panose="03020402040406030203" pitchFamily="66" charset="-78"/>
              </a:rPr>
              <a:t>Focus sur </a:t>
            </a:r>
            <a:r>
              <a:rPr lang="fr-FR" dirty="0" err="1">
                <a:latin typeface="Arabic Typesetting" panose="03020402040406030203" pitchFamily="66" charset="-78"/>
                <a:cs typeface="Arabic Typesetting" panose="03020402040406030203" pitchFamily="66" charset="-78"/>
              </a:rPr>
              <a:t>lE</a:t>
            </a:r>
            <a:r>
              <a:rPr lang="fr-FR" dirty="0">
                <a:latin typeface="Arabic Typesetting" panose="03020402040406030203" pitchFamily="66" charset="-78"/>
                <a:cs typeface="Arabic Typesetting" panose="03020402040406030203" pitchFamily="66" charset="-78"/>
              </a:rPr>
              <a:t> régime politique envisagé</a:t>
            </a:r>
            <a:endParaRPr lang="fr-FR" i="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466865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1824" y="362192"/>
            <a:ext cx="10380563" cy="1499616"/>
          </a:xfrm>
        </p:spPr>
        <p:txBody>
          <a:bodyPr/>
          <a:lstStyle/>
          <a:p>
            <a:r>
              <a:rPr lang="fr-FR" dirty="0">
                <a:latin typeface="Arabic Typesetting" panose="03020402040406030203" pitchFamily="66" charset="-78"/>
                <a:cs typeface="Arabic Typesetting" panose="03020402040406030203" pitchFamily="66" charset="-78"/>
              </a:rPr>
              <a:t>Focus sur </a:t>
            </a:r>
            <a:r>
              <a:rPr lang="fr-FR" dirty="0" err="1">
                <a:latin typeface="Arabic Typesetting" panose="03020402040406030203" pitchFamily="66" charset="-78"/>
                <a:cs typeface="Arabic Typesetting" panose="03020402040406030203" pitchFamily="66" charset="-78"/>
              </a:rPr>
              <a:t>lE</a:t>
            </a:r>
            <a:r>
              <a:rPr lang="fr-FR" dirty="0">
                <a:latin typeface="Arabic Typesetting" panose="03020402040406030203" pitchFamily="66" charset="-78"/>
                <a:cs typeface="Arabic Typesetting" panose="03020402040406030203" pitchFamily="66" charset="-78"/>
              </a:rPr>
              <a:t> régime politique envisagé</a:t>
            </a: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13</a:t>
            </a:fld>
            <a:endParaRPr lang="en-US" dirty="0"/>
          </a:p>
        </p:txBody>
      </p:sp>
      <p:sp>
        <p:nvSpPr>
          <p:cNvPr id="5" name="Rectangle 4">
            <a:extLst>
              <a:ext uri="{FF2B5EF4-FFF2-40B4-BE49-F238E27FC236}">
                <a16:creationId xmlns:a16="http://schemas.microsoft.com/office/drawing/2014/main" id="{8F5BA742-F4FD-4FF3-A121-D99F6D3103A0}"/>
              </a:ext>
            </a:extLst>
          </p:cNvPr>
          <p:cNvSpPr/>
          <p:nvPr/>
        </p:nvSpPr>
        <p:spPr>
          <a:xfrm rot="2091029">
            <a:off x="10283986" y="3176112"/>
            <a:ext cx="1809932" cy="553998"/>
          </a:xfrm>
          <a:prstGeom prst="rect">
            <a:avLst/>
          </a:prstGeom>
          <a:gradFill>
            <a:gsLst>
              <a:gs pos="0">
                <a:srgbClr val="DAE7D5"/>
              </a:gs>
              <a:gs pos="99000">
                <a:srgbClr val="F6F6F0"/>
              </a:gs>
            </a:gsLst>
            <a:lin ang="5400000" scaled="1"/>
          </a:gradFill>
        </p:spPr>
        <p:txBody>
          <a:bodyPr wrap="square">
            <a:spAutoFit/>
          </a:bodyPr>
          <a:lstStyle/>
          <a:p>
            <a:pPr marL="457200" lvl="3" indent="0">
              <a:lnSpc>
                <a:spcPct val="100000"/>
              </a:lnSpc>
              <a:buNone/>
            </a:pPr>
            <a:r>
              <a:rPr lang="fr-FR" sz="3000" dirty="0">
                <a:solidFill>
                  <a:srgbClr val="16D05D"/>
                </a:solidFill>
                <a:latin typeface="Arabic Typesetting" panose="03020402040406030203" pitchFamily="66" charset="-78"/>
                <a:cs typeface="Arabic Typesetting" panose="03020402040406030203" pitchFamily="66" charset="-78"/>
              </a:rPr>
              <a:t>Sobriété</a:t>
            </a:r>
          </a:p>
        </p:txBody>
      </p:sp>
      <p:sp>
        <p:nvSpPr>
          <p:cNvPr id="7" name="Rectangle 6">
            <a:extLst>
              <a:ext uri="{FF2B5EF4-FFF2-40B4-BE49-F238E27FC236}">
                <a16:creationId xmlns:a16="http://schemas.microsoft.com/office/drawing/2014/main" id="{355CBE13-12A5-4D37-9456-0AA2558FA428}"/>
              </a:ext>
            </a:extLst>
          </p:cNvPr>
          <p:cNvSpPr/>
          <p:nvPr/>
        </p:nvSpPr>
        <p:spPr>
          <a:xfrm>
            <a:off x="1729740" y="1508332"/>
            <a:ext cx="8732520" cy="1200329"/>
          </a:xfrm>
          <a:prstGeom prst="rect">
            <a:avLst/>
          </a:prstGeom>
          <a:gradFill>
            <a:gsLst>
              <a:gs pos="0">
                <a:srgbClr val="DAE7D5"/>
              </a:gs>
              <a:gs pos="99000">
                <a:srgbClr val="F6F6F0"/>
              </a:gs>
            </a:gsLst>
            <a:lin ang="5400000" scaled="1"/>
          </a:gradFill>
        </p:spPr>
        <p:txBody>
          <a:bodyPr wrap="square">
            <a:spAutoFit/>
          </a:bodyPr>
          <a:lstStyle/>
          <a:p>
            <a:pPr marL="457200" lvl="3" algn="ctr"/>
            <a:r>
              <a:rPr lang="fr-FR" sz="2400" dirty="0">
                <a:solidFill>
                  <a:srgbClr val="3F8193"/>
                </a:solidFill>
                <a:latin typeface="Arabic Typesetting" panose="03020402040406030203" pitchFamily="66" charset="-78"/>
                <a:cs typeface="Arabic Typesetting" panose="03020402040406030203" pitchFamily="66" charset="-78"/>
              </a:rPr>
              <a:t>Rappel: </a:t>
            </a:r>
            <a:r>
              <a:rPr lang="fr-FR" sz="2400" dirty="0">
                <a:latin typeface="Arabic Typesetting" panose="03020402040406030203" pitchFamily="66" charset="-78"/>
                <a:cs typeface="Arabic Typesetting" panose="03020402040406030203" pitchFamily="66" charset="-78"/>
              </a:rPr>
              <a:t>Le grand projet: </a:t>
            </a:r>
            <a:r>
              <a:rPr lang="fr-FR" sz="2400" b="1" dirty="0">
                <a:latin typeface="Arabic Typesetting" panose="03020402040406030203" pitchFamily="66" charset="-78"/>
                <a:cs typeface="Arabic Typesetting" panose="03020402040406030203" pitchFamily="66" charset="-78"/>
              </a:rPr>
              <a:t>une conception décentralisée cosmopolitique</a:t>
            </a:r>
            <a:r>
              <a:rPr lang="fr-FR" sz="2400" dirty="0">
                <a:latin typeface="Arabic Typesetting" panose="03020402040406030203" pitchFamily="66" charset="-78"/>
                <a:cs typeface="Arabic Typesetting" panose="03020402040406030203" pitchFamily="66" charset="-78"/>
              </a:rPr>
              <a:t>:</a:t>
            </a:r>
          </a:p>
          <a:p>
            <a:pPr marL="457200" lvl="3" indent="0" algn="ctr">
              <a:lnSpc>
                <a:spcPct val="100000"/>
              </a:lnSpc>
              <a:buNone/>
            </a:pPr>
            <a:r>
              <a:rPr lang="fr-FR" sz="2400" dirty="0">
                <a:latin typeface="Arabic Typesetting" panose="03020402040406030203" pitchFamily="66" charset="-78"/>
                <a:cs typeface="Arabic Typesetting" panose="03020402040406030203" pitchFamily="66" charset="-78"/>
              </a:rPr>
              <a:t>« Un archipel mondial d’Etats</a:t>
            </a:r>
            <a:r>
              <a:rPr lang="fr-FR" sz="2400" dirty="0">
                <a:solidFill>
                  <a:srgbClr val="00B050"/>
                </a:solidFill>
                <a:latin typeface="Arabic Typesetting" panose="03020402040406030203" pitchFamily="66" charset="-78"/>
                <a:cs typeface="Arabic Typesetting" panose="03020402040406030203" pitchFamily="66" charset="-78"/>
              </a:rPr>
              <a:t> </a:t>
            </a:r>
            <a:r>
              <a:rPr lang="fr-FR" sz="2400" dirty="0">
                <a:solidFill>
                  <a:srgbClr val="B36C1D"/>
                </a:solidFill>
                <a:latin typeface="Arabic Typesetting" panose="03020402040406030203" pitchFamily="66" charset="-78"/>
                <a:cs typeface="Arabic Typesetting" panose="03020402040406030203" pitchFamily="66" charset="-78"/>
              </a:rPr>
              <a:t>sobres</a:t>
            </a:r>
            <a:r>
              <a:rPr lang="fr-FR" sz="2400" dirty="0">
                <a:solidFill>
                  <a:srgbClr val="00B050"/>
                </a:solidFill>
                <a:latin typeface="Arabic Typesetting" panose="03020402040406030203" pitchFamily="66" charset="-78"/>
                <a:cs typeface="Arabic Typesetting" panose="03020402040406030203" pitchFamily="66" charset="-78"/>
              </a:rPr>
              <a:t> </a:t>
            </a:r>
            <a:r>
              <a:rPr lang="fr-FR" sz="2400" dirty="0">
                <a:latin typeface="Arabic Typesetting" panose="03020402040406030203" pitchFamily="66" charset="-78"/>
                <a:cs typeface="Arabic Typesetting" panose="03020402040406030203" pitchFamily="66" charset="-78"/>
              </a:rPr>
              <a:t>et fonctionnant selon le principe d’une </a:t>
            </a:r>
            <a:r>
              <a:rPr lang="fr-FR" sz="2400" dirty="0">
                <a:solidFill>
                  <a:srgbClr val="B36C1D"/>
                </a:solidFill>
                <a:latin typeface="Arabic Typesetting" panose="03020402040406030203" pitchFamily="66" charset="-78"/>
                <a:cs typeface="Arabic Typesetting" panose="03020402040406030203" pitchFamily="66" charset="-78"/>
              </a:rPr>
              <a:t>démocratie continue</a:t>
            </a:r>
            <a:r>
              <a:rPr lang="fr-FR" sz="2400" dirty="0">
                <a:latin typeface="Arabic Typesetting" panose="03020402040406030203" pitchFamily="66" charset="-78"/>
                <a:cs typeface="Arabic Typesetting" panose="03020402040406030203" pitchFamily="66" charset="-78"/>
              </a:rPr>
              <a:t>, abritant ici et là en leur sein un tissu de communes </a:t>
            </a:r>
            <a:r>
              <a:rPr lang="fr-FR" sz="2400" dirty="0">
                <a:solidFill>
                  <a:srgbClr val="B36C1D"/>
                </a:solidFill>
                <a:latin typeface="Arabic Typesetting" panose="03020402040406030203" pitchFamily="66" charset="-78"/>
                <a:cs typeface="Arabic Typesetting" panose="03020402040406030203" pitchFamily="66" charset="-78"/>
              </a:rPr>
              <a:t>égalitaires »</a:t>
            </a:r>
            <a:endParaRPr lang="fr-FR" sz="2400" dirty="0">
              <a:latin typeface="Arabic Typesetting" panose="03020402040406030203" pitchFamily="66" charset="-78"/>
              <a:cs typeface="Arabic Typesetting" panose="03020402040406030203" pitchFamily="66" charset="-78"/>
            </a:endParaRPr>
          </a:p>
        </p:txBody>
      </p:sp>
      <p:sp>
        <p:nvSpPr>
          <p:cNvPr id="11" name="Espace réservé du contenu 2">
            <a:extLst>
              <a:ext uri="{FF2B5EF4-FFF2-40B4-BE49-F238E27FC236}">
                <a16:creationId xmlns:a16="http://schemas.microsoft.com/office/drawing/2014/main" id="{4C2D83EC-84FD-4953-A786-8A8B21FC5BB5}"/>
              </a:ext>
            </a:extLst>
          </p:cNvPr>
          <p:cNvSpPr>
            <a:spLocks noGrp="1"/>
          </p:cNvSpPr>
          <p:nvPr>
            <p:ph idx="1"/>
          </p:nvPr>
        </p:nvSpPr>
        <p:spPr>
          <a:xfrm>
            <a:off x="102104" y="3103975"/>
            <a:ext cx="10380564" cy="3397140"/>
          </a:xfrm>
        </p:spPr>
        <p:txBody>
          <a:bodyPr>
            <a:normAutofit/>
          </a:bodyPr>
          <a:lstStyle/>
          <a:p>
            <a:pPr marL="971550" lvl="3" indent="-514350">
              <a:lnSpc>
                <a:spcPct val="100000"/>
              </a:lnSpc>
              <a:spcAft>
                <a:spcPts val="1800"/>
              </a:spcAft>
              <a:buClr>
                <a:srgbClr val="B36C1D"/>
              </a:buClr>
              <a:buSzPct val="116000"/>
              <a:buFont typeface="+mj-lt"/>
              <a:buAutoNum type="alphaUcPeriod"/>
            </a:pPr>
            <a:r>
              <a:rPr lang="fr-FR" sz="2800" dirty="0">
                <a:latin typeface="Arabic Typesetting" panose="03020402040406030203" pitchFamily="66" charset="-78"/>
                <a:cs typeface="Arabic Typesetting" panose="03020402040406030203" pitchFamily="66" charset="-78"/>
              </a:rPr>
              <a:t> Descola (2022): « La </a:t>
            </a:r>
            <a:r>
              <a:rPr lang="fr-FR" sz="2800" b="1" dirty="0">
                <a:latin typeface="Arabic Typesetting" panose="03020402040406030203" pitchFamily="66" charset="-78"/>
                <a:cs typeface="Arabic Typesetting" panose="03020402040406030203" pitchFamily="66" charset="-78"/>
              </a:rPr>
              <a:t>politique</a:t>
            </a:r>
            <a:r>
              <a:rPr lang="fr-FR" sz="2800" dirty="0">
                <a:latin typeface="Arabic Typesetting" panose="03020402040406030203" pitchFamily="66" charset="-78"/>
                <a:cs typeface="Arabic Typesetting" panose="03020402040406030203" pitchFamily="66" charset="-78"/>
              </a:rPr>
              <a:t> n’est pas faite de rapports de pouvoir, elle est faite de rapports de mondes »: </a:t>
            </a:r>
            <a:r>
              <a:rPr lang="fr-FR" sz="2800" i="1" dirty="0">
                <a:solidFill>
                  <a:srgbClr val="00B050"/>
                </a:solidFill>
                <a:latin typeface="Arabic Typesetting" panose="03020402040406030203" pitchFamily="66" charset="-78"/>
                <a:cs typeface="Arabic Typesetting" panose="03020402040406030203" pitchFamily="66" charset="-78"/>
              </a:rPr>
              <a:t>Conditions d’existence </a:t>
            </a:r>
          </a:p>
          <a:p>
            <a:pPr marL="971550" lvl="3" indent="-514350">
              <a:lnSpc>
                <a:spcPct val="100000"/>
              </a:lnSpc>
              <a:spcAft>
                <a:spcPts val="1800"/>
              </a:spcAft>
              <a:buClr>
                <a:srgbClr val="B36C1D"/>
              </a:buClr>
              <a:buSzPct val="116000"/>
              <a:buFont typeface="+mj-lt"/>
              <a:buAutoNum type="alphaUcPeriod"/>
            </a:pPr>
            <a:r>
              <a:rPr lang="fr-FR" sz="2800" dirty="0">
                <a:latin typeface="Arabic Typesetting" panose="03020402040406030203" pitchFamily="66" charset="-78"/>
                <a:cs typeface="Arabic Typesetting" panose="03020402040406030203" pitchFamily="66" charset="-78"/>
              </a:rPr>
              <a:t>« L’</a:t>
            </a:r>
            <a:r>
              <a:rPr lang="fr-FR" sz="2800" b="1" dirty="0">
                <a:latin typeface="Arabic Typesetting" panose="03020402040406030203" pitchFamily="66" charset="-78"/>
                <a:cs typeface="Arabic Typesetting" panose="03020402040406030203" pitchFamily="66" charset="-78"/>
              </a:rPr>
              <a:t>opérateur </a:t>
            </a:r>
            <a:r>
              <a:rPr lang="fr-FR" sz="2800" dirty="0">
                <a:latin typeface="Arabic Typesetting" panose="03020402040406030203" pitchFamily="66" charset="-78"/>
                <a:cs typeface="Arabic Typesetting" panose="03020402040406030203" pitchFamily="66" charset="-78"/>
              </a:rPr>
              <a:t>devient sujet politique s’il parvient à mettre ensemble des choses qui n’ont pas au départ de connexions ou s’il arrive à dissocier des choses »:</a:t>
            </a:r>
          </a:p>
          <a:p>
            <a:pPr marL="971550" lvl="3" indent="-514350">
              <a:lnSpc>
                <a:spcPct val="100000"/>
              </a:lnSpc>
              <a:spcAft>
                <a:spcPts val="1800"/>
              </a:spcAft>
              <a:buClr>
                <a:srgbClr val="B36C1D"/>
              </a:buClr>
              <a:buSzPct val="116000"/>
              <a:buFont typeface="+mj-lt"/>
              <a:buAutoNum type="alphaUcPeriod"/>
            </a:pPr>
            <a:r>
              <a:rPr lang="fr-FR" sz="2800" dirty="0">
                <a:latin typeface="Arabic Typesetting" panose="03020402040406030203" pitchFamily="66" charset="-78"/>
                <a:cs typeface="Arabic Typesetting" panose="03020402040406030203" pitchFamily="66" charset="-78"/>
              </a:rPr>
              <a:t>« Un inventaire des conséquences, puis </a:t>
            </a:r>
            <a:r>
              <a:rPr lang="fr-FR" sz="2800" b="1" dirty="0">
                <a:latin typeface="Arabic Typesetting" panose="03020402040406030203" pitchFamily="66" charset="-78"/>
                <a:cs typeface="Arabic Typesetting" panose="03020402040406030203" pitchFamily="66" charset="-78"/>
              </a:rPr>
              <a:t>s’accorder </a:t>
            </a:r>
            <a:r>
              <a:rPr lang="fr-FR" sz="2800" dirty="0">
                <a:latin typeface="Arabic Typesetting" panose="03020402040406030203" pitchFamily="66" charset="-78"/>
                <a:cs typeface="Arabic Typesetting" panose="03020402040406030203" pitchFamily="66" charset="-78"/>
              </a:rPr>
              <a:t>sur celles que </a:t>
            </a:r>
            <a:r>
              <a:rPr lang="fr-FR" sz="2800" b="1" dirty="0">
                <a:latin typeface="Arabic Typesetting" panose="03020402040406030203" pitchFamily="66" charset="-78"/>
                <a:cs typeface="Arabic Typesetting" panose="03020402040406030203" pitchFamily="66" charset="-78"/>
              </a:rPr>
              <a:t>la</a:t>
            </a:r>
            <a:r>
              <a:rPr lang="fr-FR" sz="2800" dirty="0">
                <a:latin typeface="Arabic Typesetting" panose="03020402040406030203" pitchFamily="66" charset="-78"/>
                <a:cs typeface="Arabic Typesetting" panose="03020402040406030203" pitchFamily="66" charset="-78"/>
              </a:rPr>
              <a:t> grande </a:t>
            </a:r>
            <a:r>
              <a:rPr lang="fr-FR" sz="2800" b="1" dirty="0">
                <a:latin typeface="Arabic Typesetting" panose="03020402040406030203" pitchFamily="66" charset="-78"/>
                <a:cs typeface="Arabic Typesetting" panose="03020402040406030203" pitchFamily="66" charset="-78"/>
              </a:rPr>
              <a:t>majorité</a:t>
            </a:r>
            <a:r>
              <a:rPr lang="fr-FR" sz="2800" dirty="0">
                <a:latin typeface="Arabic Typesetting" panose="03020402040406030203" pitchFamily="66" charset="-78"/>
                <a:cs typeface="Arabic Typesetting" panose="03020402040406030203" pitchFamily="66" charset="-78"/>
              </a:rPr>
              <a:t> des humains seraient disposés à trouver légitimes »</a:t>
            </a:r>
            <a:endParaRPr lang="fr-FR" sz="2800" i="1" dirty="0">
              <a:solidFill>
                <a:srgbClr val="B36C1D"/>
              </a:solidFill>
              <a:latin typeface="Arabic Typesetting" panose="03020402040406030203" pitchFamily="66" charset="-78"/>
              <a:cs typeface="Arabic Typesetting" panose="03020402040406030203" pitchFamily="66" charset="-78"/>
            </a:endParaRPr>
          </a:p>
          <a:p>
            <a:pPr lvl="3">
              <a:lnSpc>
                <a:spcPct val="100000"/>
              </a:lnSpc>
              <a:buFont typeface="Wingdings" panose="05000000000000000000" pitchFamily="2" charset="2"/>
              <a:buChar char="Ø"/>
            </a:pPr>
            <a:endParaRPr lang="fr-FR" sz="28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352164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1824" y="362192"/>
            <a:ext cx="10380563" cy="1499616"/>
          </a:xfrm>
        </p:spPr>
        <p:txBody>
          <a:bodyPr/>
          <a:lstStyle/>
          <a:p>
            <a:r>
              <a:rPr lang="fr-FR" dirty="0">
                <a:latin typeface="Arabic Typesetting" panose="03020402040406030203" pitchFamily="66" charset="-78"/>
                <a:cs typeface="Arabic Typesetting" panose="03020402040406030203" pitchFamily="66" charset="-78"/>
              </a:rPr>
              <a:t>Focus sur </a:t>
            </a:r>
            <a:r>
              <a:rPr lang="fr-FR" dirty="0" err="1">
                <a:latin typeface="Arabic Typesetting" panose="03020402040406030203" pitchFamily="66" charset="-78"/>
                <a:cs typeface="Arabic Typesetting" panose="03020402040406030203" pitchFamily="66" charset="-78"/>
              </a:rPr>
              <a:t>lE</a:t>
            </a:r>
            <a:r>
              <a:rPr lang="fr-FR" dirty="0">
                <a:latin typeface="Arabic Typesetting" panose="03020402040406030203" pitchFamily="66" charset="-78"/>
                <a:cs typeface="Arabic Typesetting" panose="03020402040406030203" pitchFamily="66" charset="-78"/>
              </a:rPr>
              <a:t> régime politique envisagé</a:t>
            </a: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14</a:t>
            </a:fld>
            <a:endParaRPr lang="en-US" dirty="0"/>
          </a:p>
        </p:txBody>
      </p:sp>
      <p:sp>
        <p:nvSpPr>
          <p:cNvPr id="5" name="Rectangle 4">
            <a:extLst>
              <a:ext uri="{FF2B5EF4-FFF2-40B4-BE49-F238E27FC236}">
                <a16:creationId xmlns:a16="http://schemas.microsoft.com/office/drawing/2014/main" id="{8F5BA742-F4FD-4FF3-A121-D99F6D3103A0}"/>
              </a:ext>
            </a:extLst>
          </p:cNvPr>
          <p:cNvSpPr/>
          <p:nvPr/>
        </p:nvSpPr>
        <p:spPr>
          <a:xfrm rot="2091029">
            <a:off x="10283986" y="3176112"/>
            <a:ext cx="1809932" cy="553998"/>
          </a:xfrm>
          <a:prstGeom prst="rect">
            <a:avLst/>
          </a:prstGeom>
          <a:gradFill>
            <a:gsLst>
              <a:gs pos="0">
                <a:srgbClr val="DAE7D5"/>
              </a:gs>
              <a:gs pos="99000">
                <a:srgbClr val="F6F6F0"/>
              </a:gs>
            </a:gsLst>
            <a:lin ang="5400000" scaled="1"/>
          </a:gradFill>
        </p:spPr>
        <p:txBody>
          <a:bodyPr wrap="square">
            <a:spAutoFit/>
          </a:bodyPr>
          <a:lstStyle/>
          <a:p>
            <a:pPr marL="457200" lvl="3" indent="0">
              <a:lnSpc>
                <a:spcPct val="100000"/>
              </a:lnSpc>
              <a:buNone/>
            </a:pPr>
            <a:r>
              <a:rPr lang="fr-FR" sz="3000" dirty="0">
                <a:solidFill>
                  <a:srgbClr val="16D05D"/>
                </a:solidFill>
                <a:latin typeface="Arabic Typesetting" panose="03020402040406030203" pitchFamily="66" charset="-78"/>
                <a:cs typeface="Arabic Typesetting" panose="03020402040406030203" pitchFamily="66" charset="-78"/>
              </a:rPr>
              <a:t>Sobriété</a:t>
            </a:r>
          </a:p>
        </p:txBody>
      </p:sp>
      <p:sp>
        <p:nvSpPr>
          <p:cNvPr id="8" name="Rectangle 7">
            <a:extLst>
              <a:ext uri="{FF2B5EF4-FFF2-40B4-BE49-F238E27FC236}">
                <a16:creationId xmlns:a16="http://schemas.microsoft.com/office/drawing/2014/main" id="{3DD40316-A20F-40FD-9482-18934103CC6C}"/>
              </a:ext>
            </a:extLst>
          </p:cNvPr>
          <p:cNvSpPr/>
          <p:nvPr/>
        </p:nvSpPr>
        <p:spPr>
          <a:xfrm rot="2103219">
            <a:off x="10064486" y="4325279"/>
            <a:ext cx="2402073" cy="1015663"/>
          </a:xfrm>
          <a:prstGeom prst="rect">
            <a:avLst/>
          </a:prstGeom>
          <a:gradFill>
            <a:gsLst>
              <a:gs pos="0">
                <a:srgbClr val="DAE7D5"/>
              </a:gs>
              <a:gs pos="99000">
                <a:srgbClr val="F6F6F0"/>
              </a:gs>
            </a:gsLst>
            <a:lin ang="5400000" scaled="1"/>
          </a:gradFill>
        </p:spPr>
        <p:txBody>
          <a:bodyPr wrap="square">
            <a:spAutoFit/>
          </a:bodyPr>
          <a:lstStyle/>
          <a:p>
            <a:pPr marL="457200" lvl="3" indent="0">
              <a:lnSpc>
                <a:spcPct val="100000"/>
              </a:lnSpc>
              <a:buNone/>
            </a:pPr>
            <a:r>
              <a:rPr lang="fr-FR" sz="3000" dirty="0">
                <a:solidFill>
                  <a:srgbClr val="16D05D"/>
                </a:solidFill>
                <a:latin typeface="Arabic Typesetting" panose="03020402040406030203" pitchFamily="66" charset="-78"/>
                <a:cs typeface="Arabic Typesetting" panose="03020402040406030203" pitchFamily="66" charset="-78"/>
              </a:rPr>
              <a:t>Démocratie continue</a:t>
            </a:r>
          </a:p>
        </p:txBody>
      </p:sp>
      <p:sp>
        <p:nvSpPr>
          <p:cNvPr id="11" name="Espace réservé du contenu 2">
            <a:extLst>
              <a:ext uri="{FF2B5EF4-FFF2-40B4-BE49-F238E27FC236}">
                <a16:creationId xmlns:a16="http://schemas.microsoft.com/office/drawing/2014/main" id="{4C2D83EC-84FD-4953-A786-8A8B21FC5BB5}"/>
              </a:ext>
            </a:extLst>
          </p:cNvPr>
          <p:cNvSpPr>
            <a:spLocks noGrp="1"/>
          </p:cNvSpPr>
          <p:nvPr>
            <p:ph idx="1"/>
          </p:nvPr>
        </p:nvSpPr>
        <p:spPr>
          <a:xfrm>
            <a:off x="102104" y="3103975"/>
            <a:ext cx="10380564" cy="3397140"/>
          </a:xfrm>
        </p:spPr>
        <p:txBody>
          <a:bodyPr>
            <a:normAutofit/>
          </a:bodyPr>
          <a:lstStyle/>
          <a:p>
            <a:pPr marL="971550" lvl="3" indent="-514350">
              <a:lnSpc>
                <a:spcPct val="100000"/>
              </a:lnSpc>
              <a:spcAft>
                <a:spcPts val="1800"/>
              </a:spcAft>
              <a:buClr>
                <a:srgbClr val="B36C1D"/>
              </a:buClr>
              <a:buSzPct val="116000"/>
              <a:buFont typeface="+mj-lt"/>
              <a:buAutoNum type="alphaUcPeriod"/>
            </a:pPr>
            <a:r>
              <a:rPr lang="fr-FR" sz="2800" dirty="0">
                <a:latin typeface="Arabic Typesetting" panose="03020402040406030203" pitchFamily="66" charset="-78"/>
                <a:cs typeface="Arabic Typesetting" panose="03020402040406030203" pitchFamily="66" charset="-78"/>
              </a:rPr>
              <a:t> Descola (2022): « La </a:t>
            </a:r>
            <a:r>
              <a:rPr lang="fr-FR" sz="2800" b="1" dirty="0">
                <a:latin typeface="Arabic Typesetting" panose="03020402040406030203" pitchFamily="66" charset="-78"/>
                <a:cs typeface="Arabic Typesetting" panose="03020402040406030203" pitchFamily="66" charset="-78"/>
              </a:rPr>
              <a:t>politique</a:t>
            </a:r>
            <a:r>
              <a:rPr lang="fr-FR" sz="2800" dirty="0">
                <a:latin typeface="Arabic Typesetting" panose="03020402040406030203" pitchFamily="66" charset="-78"/>
                <a:cs typeface="Arabic Typesetting" panose="03020402040406030203" pitchFamily="66" charset="-78"/>
              </a:rPr>
              <a:t> n’est pas faite de rapports de pouvoir, elle est faite de rapports de mondes »: </a:t>
            </a:r>
            <a:r>
              <a:rPr lang="fr-FR" sz="2800" i="1" dirty="0">
                <a:solidFill>
                  <a:srgbClr val="00B050"/>
                </a:solidFill>
                <a:latin typeface="Arabic Typesetting" panose="03020402040406030203" pitchFamily="66" charset="-78"/>
                <a:cs typeface="Arabic Typesetting" panose="03020402040406030203" pitchFamily="66" charset="-78"/>
              </a:rPr>
              <a:t>Conditions d’existence </a:t>
            </a:r>
          </a:p>
          <a:p>
            <a:pPr marL="971550" lvl="3" indent="-514350">
              <a:lnSpc>
                <a:spcPct val="100000"/>
              </a:lnSpc>
              <a:spcAft>
                <a:spcPts val="1800"/>
              </a:spcAft>
              <a:buClr>
                <a:srgbClr val="B36C1D"/>
              </a:buClr>
              <a:buSzPct val="116000"/>
              <a:buFont typeface="+mj-lt"/>
              <a:buAutoNum type="alphaUcPeriod"/>
            </a:pPr>
            <a:r>
              <a:rPr lang="fr-FR" sz="2800" dirty="0">
                <a:latin typeface="Arabic Typesetting" panose="03020402040406030203" pitchFamily="66" charset="-78"/>
                <a:cs typeface="Arabic Typesetting" panose="03020402040406030203" pitchFamily="66" charset="-78"/>
              </a:rPr>
              <a:t>« L’</a:t>
            </a:r>
            <a:r>
              <a:rPr lang="fr-FR" sz="2800" b="1" dirty="0">
                <a:latin typeface="Arabic Typesetting" panose="03020402040406030203" pitchFamily="66" charset="-78"/>
                <a:cs typeface="Arabic Typesetting" panose="03020402040406030203" pitchFamily="66" charset="-78"/>
              </a:rPr>
              <a:t>opérateur </a:t>
            </a:r>
            <a:r>
              <a:rPr lang="fr-FR" sz="2800" dirty="0">
                <a:latin typeface="Arabic Typesetting" panose="03020402040406030203" pitchFamily="66" charset="-78"/>
                <a:cs typeface="Arabic Typesetting" panose="03020402040406030203" pitchFamily="66" charset="-78"/>
              </a:rPr>
              <a:t>devient sujet politique s’il parvient à mettre ensemble des choses qui n’ont pas au départ de connexions ou s’il arrive à dissocier des choses »: </a:t>
            </a:r>
            <a:r>
              <a:rPr lang="fr-FR" sz="2800" i="1" dirty="0">
                <a:solidFill>
                  <a:srgbClr val="00B050"/>
                </a:solidFill>
                <a:latin typeface="Arabic Typesetting" panose="03020402040406030203" pitchFamily="66" charset="-78"/>
                <a:cs typeface="Arabic Typesetting" panose="03020402040406030203" pitchFamily="66" charset="-78"/>
              </a:rPr>
              <a:t>Connectivité et principauté </a:t>
            </a:r>
          </a:p>
          <a:p>
            <a:pPr marL="971550" lvl="3" indent="-514350">
              <a:lnSpc>
                <a:spcPct val="100000"/>
              </a:lnSpc>
              <a:spcAft>
                <a:spcPts val="1800"/>
              </a:spcAft>
              <a:buClr>
                <a:srgbClr val="B36C1D"/>
              </a:buClr>
              <a:buSzPct val="116000"/>
              <a:buFont typeface="+mj-lt"/>
              <a:buAutoNum type="alphaUcPeriod"/>
            </a:pPr>
            <a:r>
              <a:rPr lang="fr-FR" sz="2800" dirty="0">
                <a:latin typeface="Arabic Typesetting" panose="03020402040406030203" pitchFamily="66" charset="-78"/>
                <a:cs typeface="Arabic Typesetting" panose="03020402040406030203" pitchFamily="66" charset="-78"/>
              </a:rPr>
              <a:t>« Un inventaire des conséquences, puis </a:t>
            </a:r>
            <a:r>
              <a:rPr lang="fr-FR" sz="2800" b="1" dirty="0">
                <a:latin typeface="Arabic Typesetting" panose="03020402040406030203" pitchFamily="66" charset="-78"/>
                <a:cs typeface="Arabic Typesetting" panose="03020402040406030203" pitchFamily="66" charset="-78"/>
              </a:rPr>
              <a:t>s’accorder </a:t>
            </a:r>
            <a:r>
              <a:rPr lang="fr-FR" sz="2800" dirty="0">
                <a:latin typeface="Arabic Typesetting" panose="03020402040406030203" pitchFamily="66" charset="-78"/>
                <a:cs typeface="Arabic Typesetting" panose="03020402040406030203" pitchFamily="66" charset="-78"/>
              </a:rPr>
              <a:t>sur celles que </a:t>
            </a:r>
            <a:r>
              <a:rPr lang="fr-FR" sz="2800" b="1" dirty="0">
                <a:latin typeface="Arabic Typesetting" panose="03020402040406030203" pitchFamily="66" charset="-78"/>
                <a:cs typeface="Arabic Typesetting" panose="03020402040406030203" pitchFamily="66" charset="-78"/>
              </a:rPr>
              <a:t>la</a:t>
            </a:r>
            <a:r>
              <a:rPr lang="fr-FR" sz="2800" dirty="0">
                <a:latin typeface="Arabic Typesetting" panose="03020402040406030203" pitchFamily="66" charset="-78"/>
                <a:cs typeface="Arabic Typesetting" panose="03020402040406030203" pitchFamily="66" charset="-78"/>
              </a:rPr>
              <a:t> grande </a:t>
            </a:r>
            <a:r>
              <a:rPr lang="fr-FR" sz="2800" b="1" dirty="0">
                <a:latin typeface="Arabic Typesetting" panose="03020402040406030203" pitchFamily="66" charset="-78"/>
                <a:cs typeface="Arabic Typesetting" panose="03020402040406030203" pitchFamily="66" charset="-78"/>
              </a:rPr>
              <a:t>majorité</a:t>
            </a:r>
            <a:r>
              <a:rPr lang="fr-FR" sz="2800" dirty="0">
                <a:latin typeface="Arabic Typesetting" panose="03020402040406030203" pitchFamily="66" charset="-78"/>
                <a:cs typeface="Arabic Typesetting" panose="03020402040406030203" pitchFamily="66" charset="-78"/>
              </a:rPr>
              <a:t> des humains seraient disposés à trouver légitimes »</a:t>
            </a:r>
          </a:p>
        </p:txBody>
      </p:sp>
      <p:sp>
        <p:nvSpPr>
          <p:cNvPr id="10" name="Rectangle 9">
            <a:extLst>
              <a:ext uri="{FF2B5EF4-FFF2-40B4-BE49-F238E27FC236}">
                <a16:creationId xmlns:a16="http://schemas.microsoft.com/office/drawing/2014/main" id="{7747D919-8BF5-479D-AF00-C7E5D13E2049}"/>
              </a:ext>
            </a:extLst>
          </p:cNvPr>
          <p:cNvSpPr/>
          <p:nvPr/>
        </p:nvSpPr>
        <p:spPr>
          <a:xfrm>
            <a:off x="1729740" y="1508332"/>
            <a:ext cx="8732520" cy="1200329"/>
          </a:xfrm>
          <a:prstGeom prst="rect">
            <a:avLst/>
          </a:prstGeom>
          <a:gradFill>
            <a:gsLst>
              <a:gs pos="0">
                <a:srgbClr val="DAE7D5"/>
              </a:gs>
              <a:gs pos="99000">
                <a:srgbClr val="F6F6F0"/>
              </a:gs>
            </a:gsLst>
            <a:lin ang="5400000" scaled="1"/>
          </a:gradFill>
        </p:spPr>
        <p:txBody>
          <a:bodyPr wrap="square">
            <a:spAutoFit/>
          </a:bodyPr>
          <a:lstStyle/>
          <a:p>
            <a:pPr marL="457200" lvl="3" algn="ctr"/>
            <a:r>
              <a:rPr lang="fr-FR" sz="2400" dirty="0">
                <a:solidFill>
                  <a:srgbClr val="3F8193"/>
                </a:solidFill>
                <a:latin typeface="Arabic Typesetting" panose="03020402040406030203" pitchFamily="66" charset="-78"/>
                <a:cs typeface="Arabic Typesetting" panose="03020402040406030203" pitchFamily="66" charset="-78"/>
              </a:rPr>
              <a:t>Rappel: </a:t>
            </a:r>
            <a:r>
              <a:rPr lang="fr-FR" sz="2400" dirty="0">
                <a:latin typeface="Arabic Typesetting" panose="03020402040406030203" pitchFamily="66" charset="-78"/>
                <a:cs typeface="Arabic Typesetting" panose="03020402040406030203" pitchFamily="66" charset="-78"/>
              </a:rPr>
              <a:t>Le grand projet: </a:t>
            </a:r>
            <a:r>
              <a:rPr lang="fr-FR" sz="2400" b="1" dirty="0">
                <a:latin typeface="Arabic Typesetting" panose="03020402040406030203" pitchFamily="66" charset="-78"/>
                <a:cs typeface="Arabic Typesetting" panose="03020402040406030203" pitchFamily="66" charset="-78"/>
              </a:rPr>
              <a:t>une conception décentralisée cosmopolitique</a:t>
            </a:r>
            <a:r>
              <a:rPr lang="fr-FR" sz="2400" dirty="0">
                <a:latin typeface="Arabic Typesetting" panose="03020402040406030203" pitchFamily="66" charset="-78"/>
                <a:cs typeface="Arabic Typesetting" panose="03020402040406030203" pitchFamily="66" charset="-78"/>
              </a:rPr>
              <a:t>:</a:t>
            </a:r>
          </a:p>
          <a:p>
            <a:pPr marL="457200" lvl="3" indent="0" algn="ctr">
              <a:lnSpc>
                <a:spcPct val="100000"/>
              </a:lnSpc>
              <a:buNone/>
            </a:pPr>
            <a:r>
              <a:rPr lang="fr-FR" sz="2400" dirty="0">
                <a:latin typeface="Arabic Typesetting" panose="03020402040406030203" pitchFamily="66" charset="-78"/>
                <a:cs typeface="Arabic Typesetting" panose="03020402040406030203" pitchFamily="66" charset="-78"/>
              </a:rPr>
              <a:t>« Un archipel mondial d’Etats</a:t>
            </a:r>
            <a:r>
              <a:rPr lang="fr-FR" sz="2400" dirty="0">
                <a:solidFill>
                  <a:srgbClr val="00B050"/>
                </a:solidFill>
                <a:latin typeface="Arabic Typesetting" panose="03020402040406030203" pitchFamily="66" charset="-78"/>
                <a:cs typeface="Arabic Typesetting" panose="03020402040406030203" pitchFamily="66" charset="-78"/>
              </a:rPr>
              <a:t> </a:t>
            </a:r>
            <a:r>
              <a:rPr lang="fr-FR" sz="2400" dirty="0">
                <a:solidFill>
                  <a:srgbClr val="B36C1D"/>
                </a:solidFill>
                <a:latin typeface="Arabic Typesetting" panose="03020402040406030203" pitchFamily="66" charset="-78"/>
                <a:cs typeface="Arabic Typesetting" panose="03020402040406030203" pitchFamily="66" charset="-78"/>
              </a:rPr>
              <a:t>sobres</a:t>
            </a:r>
            <a:r>
              <a:rPr lang="fr-FR" sz="2400" dirty="0">
                <a:solidFill>
                  <a:srgbClr val="00B050"/>
                </a:solidFill>
                <a:latin typeface="Arabic Typesetting" panose="03020402040406030203" pitchFamily="66" charset="-78"/>
                <a:cs typeface="Arabic Typesetting" panose="03020402040406030203" pitchFamily="66" charset="-78"/>
              </a:rPr>
              <a:t> </a:t>
            </a:r>
            <a:r>
              <a:rPr lang="fr-FR" sz="2400" dirty="0">
                <a:latin typeface="Arabic Typesetting" panose="03020402040406030203" pitchFamily="66" charset="-78"/>
                <a:cs typeface="Arabic Typesetting" panose="03020402040406030203" pitchFamily="66" charset="-78"/>
              </a:rPr>
              <a:t>et fonctionnant selon le principe d’une </a:t>
            </a:r>
            <a:r>
              <a:rPr lang="fr-FR" sz="2400" dirty="0">
                <a:solidFill>
                  <a:srgbClr val="B36C1D"/>
                </a:solidFill>
                <a:latin typeface="Arabic Typesetting" panose="03020402040406030203" pitchFamily="66" charset="-78"/>
                <a:cs typeface="Arabic Typesetting" panose="03020402040406030203" pitchFamily="66" charset="-78"/>
              </a:rPr>
              <a:t>démocratie continue</a:t>
            </a:r>
            <a:r>
              <a:rPr lang="fr-FR" sz="2400" dirty="0">
                <a:latin typeface="Arabic Typesetting" panose="03020402040406030203" pitchFamily="66" charset="-78"/>
                <a:cs typeface="Arabic Typesetting" panose="03020402040406030203" pitchFamily="66" charset="-78"/>
              </a:rPr>
              <a:t>, abritant ici et là en leur sein un tissu de communes </a:t>
            </a:r>
            <a:r>
              <a:rPr lang="fr-FR" sz="2400" dirty="0">
                <a:solidFill>
                  <a:srgbClr val="B36C1D"/>
                </a:solidFill>
                <a:latin typeface="Arabic Typesetting" panose="03020402040406030203" pitchFamily="66" charset="-78"/>
                <a:cs typeface="Arabic Typesetting" panose="03020402040406030203" pitchFamily="66" charset="-78"/>
              </a:rPr>
              <a:t>égalitaires »</a:t>
            </a:r>
            <a:endParaRPr lang="fr-FR" sz="2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844960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1824" y="362192"/>
            <a:ext cx="10380563" cy="1499616"/>
          </a:xfrm>
        </p:spPr>
        <p:txBody>
          <a:bodyPr/>
          <a:lstStyle/>
          <a:p>
            <a:r>
              <a:rPr lang="fr-FR" dirty="0">
                <a:latin typeface="Arabic Typesetting" panose="03020402040406030203" pitchFamily="66" charset="-78"/>
                <a:cs typeface="Arabic Typesetting" panose="03020402040406030203" pitchFamily="66" charset="-78"/>
              </a:rPr>
              <a:t>Focus sur </a:t>
            </a:r>
            <a:r>
              <a:rPr lang="fr-FR" dirty="0" err="1">
                <a:latin typeface="Arabic Typesetting" panose="03020402040406030203" pitchFamily="66" charset="-78"/>
                <a:cs typeface="Arabic Typesetting" panose="03020402040406030203" pitchFamily="66" charset="-78"/>
              </a:rPr>
              <a:t>lE</a:t>
            </a:r>
            <a:r>
              <a:rPr lang="fr-FR" dirty="0">
                <a:latin typeface="Arabic Typesetting" panose="03020402040406030203" pitchFamily="66" charset="-78"/>
                <a:cs typeface="Arabic Typesetting" panose="03020402040406030203" pitchFamily="66" charset="-78"/>
              </a:rPr>
              <a:t> régime politique envisagé</a:t>
            </a: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15</a:t>
            </a:fld>
            <a:endParaRPr lang="en-US" dirty="0"/>
          </a:p>
        </p:txBody>
      </p:sp>
      <p:sp>
        <p:nvSpPr>
          <p:cNvPr id="5" name="Rectangle 4">
            <a:extLst>
              <a:ext uri="{FF2B5EF4-FFF2-40B4-BE49-F238E27FC236}">
                <a16:creationId xmlns:a16="http://schemas.microsoft.com/office/drawing/2014/main" id="{8F5BA742-F4FD-4FF3-A121-D99F6D3103A0}"/>
              </a:ext>
            </a:extLst>
          </p:cNvPr>
          <p:cNvSpPr/>
          <p:nvPr/>
        </p:nvSpPr>
        <p:spPr>
          <a:xfrm rot="2091029">
            <a:off x="10283986" y="3176112"/>
            <a:ext cx="1809932" cy="553998"/>
          </a:xfrm>
          <a:prstGeom prst="rect">
            <a:avLst/>
          </a:prstGeom>
          <a:gradFill>
            <a:gsLst>
              <a:gs pos="0">
                <a:srgbClr val="DAE7D5"/>
              </a:gs>
              <a:gs pos="99000">
                <a:srgbClr val="F6F6F0"/>
              </a:gs>
            </a:gsLst>
            <a:lin ang="5400000" scaled="1"/>
          </a:gradFill>
        </p:spPr>
        <p:txBody>
          <a:bodyPr wrap="square">
            <a:spAutoFit/>
          </a:bodyPr>
          <a:lstStyle/>
          <a:p>
            <a:pPr marL="457200" lvl="3" indent="0">
              <a:lnSpc>
                <a:spcPct val="100000"/>
              </a:lnSpc>
              <a:buNone/>
            </a:pPr>
            <a:r>
              <a:rPr lang="fr-FR" sz="3000" dirty="0">
                <a:solidFill>
                  <a:srgbClr val="16D05D"/>
                </a:solidFill>
                <a:latin typeface="Arabic Typesetting" panose="03020402040406030203" pitchFamily="66" charset="-78"/>
                <a:cs typeface="Arabic Typesetting" panose="03020402040406030203" pitchFamily="66" charset="-78"/>
              </a:rPr>
              <a:t>Sobriété</a:t>
            </a:r>
          </a:p>
        </p:txBody>
      </p:sp>
      <p:sp>
        <p:nvSpPr>
          <p:cNvPr id="8" name="Rectangle 7">
            <a:extLst>
              <a:ext uri="{FF2B5EF4-FFF2-40B4-BE49-F238E27FC236}">
                <a16:creationId xmlns:a16="http://schemas.microsoft.com/office/drawing/2014/main" id="{3DD40316-A20F-40FD-9482-18934103CC6C}"/>
              </a:ext>
            </a:extLst>
          </p:cNvPr>
          <p:cNvSpPr/>
          <p:nvPr/>
        </p:nvSpPr>
        <p:spPr>
          <a:xfrm rot="2103219">
            <a:off x="10064486" y="4325279"/>
            <a:ext cx="2402073" cy="1015663"/>
          </a:xfrm>
          <a:prstGeom prst="rect">
            <a:avLst/>
          </a:prstGeom>
          <a:gradFill>
            <a:gsLst>
              <a:gs pos="0">
                <a:srgbClr val="DAE7D5"/>
              </a:gs>
              <a:gs pos="99000">
                <a:srgbClr val="F6F6F0"/>
              </a:gs>
            </a:gsLst>
            <a:lin ang="5400000" scaled="1"/>
          </a:gradFill>
        </p:spPr>
        <p:txBody>
          <a:bodyPr wrap="square">
            <a:spAutoFit/>
          </a:bodyPr>
          <a:lstStyle/>
          <a:p>
            <a:pPr marL="457200" lvl="3" indent="0">
              <a:lnSpc>
                <a:spcPct val="100000"/>
              </a:lnSpc>
              <a:buNone/>
            </a:pPr>
            <a:r>
              <a:rPr lang="fr-FR" sz="3000" dirty="0">
                <a:solidFill>
                  <a:srgbClr val="16D05D"/>
                </a:solidFill>
                <a:latin typeface="Arabic Typesetting" panose="03020402040406030203" pitchFamily="66" charset="-78"/>
                <a:cs typeface="Arabic Typesetting" panose="03020402040406030203" pitchFamily="66" charset="-78"/>
              </a:rPr>
              <a:t>Démocratie continue</a:t>
            </a:r>
          </a:p>
        </p:txBody>
      </p:sp>
      <p:sp>
        <p:nvSpPr>
          <p:cNvPr id="9" name="Rectangle 8">
            <a:extLst>
              <a:ext uri="{FF2B5EF4-FFF2-40B4-BE49-F238E27FC236}">
                <a16:creationId xmlns:a16="http://schemas.microsoft.com/office/drawing/2014/main" id="{973C895C-FDD4-457D-9FF9-D99AFED01D40}"/>
              </a:ext>
            </a:extLst>
          </p:cNvPr>
          <p:cNvSpPr/>
          <p:nvPr/>
        </p:nvSpPr>
        <p:spPr>
          <a:xfrm rot="2034130">
            <a:off x="10088851" y="5696864"/>
            <a:ext cx="1809932" cy="553998"/>
          </a:xfrm>
          <a:prstGeom prst="rect">
            <a:avLst/>
          </a:prstGeom>
          <a:gradFill>
            <a:gsLst>
              <a:gs pos="0">
                <a:srgbClr val="DAE7D5"/>
              </a:gs>
              <a:gs pos="99000">
                <a:srgbClr val="F6F6F0"/>
              </a:gs>
            </a:gsLst>
            <a:lin ang="5400000" scaled="1"/>
          </a:gradFill>
        </p:spPr>
        <p:txBody>
          <a:bodyPr wrap="square">
            <a:spAutoFit/>
          </a:bodyPr>
          <a:lstStyle/>
          <a:p>
            <a:pPr marL="457200" lvl="3" indent="0">
              <a:lnSpc>
                <a:spcPct val="100000"/>
              </a:lnSpc>
              <a:buNone/>
            </a:pPr>
            <a:r>
              <a:rPr lang="fr-FR" sz="3000" dirty="0">
                <a:solidFill>
                  <a:srgbClr val="16D05D"/>
                </a:solidFill>
                <a:latin typeface="Arabic Typesetting" panose="03020402040406030203" pitchFamily="66" charset="-78"/>
                <a:cs typeface="Arabic Typesetting" panose="03020402040406030203" pitchFamily="66" charset="-78"/>
              </a:rPr>
              <a:t>Egalité</a:t>
            </a:r>
          </a:p>
        </p:txBody>
      </p:sp>
      <p:sp>
        <p:nvSpPr>
          <p:cNvPr id="11" name="Espace réservé du contenu 2">
            <a:extLst>
              <a:ext uri="{FF2B5EF4-FFF2-40B4-BE49-F238E27FC236}">
                <a16:creationId xmlns:a16="http://schemas.microsoft.com/office/drawing/2014/main" id="{4C2D83EC-84FD-4953-A786-8A8B21FC5BB5}"/>
              </a:ext>
            </a:extLst>
          </p:cNvPr>
          <p:cNvSpPr>
            <a:spLocks noGrp="1"/>
          </p:cNvSpPr>
          <p:nvPr>
            <p:ph idx="1"/>
          </p:nvPr>
        </p:nvSpPr>
        <p:spPr>
          <a:xfrm>
            <a:off x="102104" y="3103975"/>
            <a:ext cx="10380564" cy="3397140"/>
          </a:xfrm>
        </p:spPr>
        <p:txBody>
          <a:bodyPr>
            <a:normAutofit/>
          </a:bodyPr>
          <a:lstStyle/>
          <a:p>
            <a:pPr marL="971550" lvl="3" indent="-514350">
              <a:lnSpc>
                <a:spcPct val="100000"/>
              </a:lnSpc>
              <a:spcAft>
                <a:spcPts val="1800"/>
              </a:spcAft>
              <a:buClr>
                <a:srgbClr val="B36C1D"/>
              </a:buClr>
              <a:buSzPct val="116000"/>
              <a:buFont typeface="+mj-lt"/>
              <a:buAutoNum type="alphaUcPeriod"/>
            </a:pPr>
            <a:r>
              <a:rPr lang="fr-FR" sz="2800" dirty="0">
                <a:latin typeface="Arabic Typesetting" panose="03020402040406030203" pitchFamily="66" charset="-78"/>
                <a:cs typeface="Arabic Typesetting" panose="03020402040406030203" pitchFamily="66" charset="-78"/>
              </a:rPr>
              <a:t> Descola (2022): « La </a:t>
            </a:r>
            <a:r>
              <a:rPr lang="fr-FR" sz="2800" b="1" dirty="0">
                <a:latin typeface="Arabic Typesetting" panose="03020402040406030203" pitchFamily="66" charset="-78"/>
                <a:cs typeface="Arabic Typesetting" panose="03020402040406030203" pitchFamily="66" charset="-78"/>
              </a:rPr>
              <a:t>politique</a:t>
            </a:r>
            <a:r>
              <a:rPr lang="fr-FR" sz="2800" dirty="0">
                <a:latin typeface="Arabic Typesetting" panose="03020402040406030203" pitchFamily="66" charset="-78"/>
                <a:cs typeface="Arabic Typesetting" panose="03020402040406030203" pitchFamily="66" charset="-78"/>
              </a:rPr>
              <a:t> n’est pas faite de rapports de pouvoir, elle est faite de rapports de mondes »: </a:t>
            </a:r>
            <a:r>
              <a:rPr lang="fr-FR" sz="2800" i="1" dirty="0">
                <a:solidFill>
                  <a:srgbClr val="00B050"/>
                </a:solidFill>
                <a:latin typeface="Arabic Typesetting" panose="03020402040406030203" pitchFamily="66" charset="-78"/>
                <a:cs typeface="Arabic Typesetting" panose="03020402040406030203" pitchFamily="66" charset="-78"/>
              </a:rPr>
              <a:t>Conditions d’existence </a:t>
            </a:r>
          </a:p>
          <a:p>
            <a:pPr marL="971550" lvl="3" indent="-514350">
              <a:lnSpc>
                <a:spcPct val="100000"/>
              </a:lnSpc>
              <a:spcAft>
                <a:spcPts val="1800"/>
              </a:spcAft>
              <a:buClr>
                <a:srgbClr val="B36C1D"/>
              </a:buClr>
              <a:buSzPct val="116000"/>
              <a:buFont typeface="+mj-lt"/>
              <a:buAutoNum type="alphaUcPeriod"/>
            </a:pPr>
            <a:r>
              <a:rPr lang="fr-FR" sz="2800" dirty="0">
                <a:latin typeface="Arabic Typesetting" panose="03020402040406030203" pitchFamily="66" charset="-78"/>
                <a:cs typeface="Arabic Typesetting" panose="03020402040406030203" pitchFamily="66" charset="-78"/>
              </a:rPr>
              <a:t>« L’</a:t>
            </a:r>
            <a:r>
              <a:rPr lang="fr-FR" sz="2800" b="1" dirty="0">
                <a:latin typeface="Arabic Typesetting" panose="03020402040406030203" pitchFamily="66" charset="-78"/>
                <a:cs typeface="Arabic Typesetting" panose="03020402040406030203" pitchFamily="66" charset="-78"/>
              </a:rPr>
              <a:t>opérateur </a:t>
            </a:r>
            <a:r>
              <a:rPr lang="fr-FR" sz="2800" dirty="0">
                <a:latin typeface="Arabic Typesetting" panose="03020402040406030203" pitchFamily="66" charset="-78"/>
                <a:cs typeface="Arabic Typesetting" panose="03020402040406030203" pitchFamily="66" charset="-78"/>
              </a:rPr>
              <a:t>devient sujet politique s’il parvient à mettre ensemble des choses qui n’ont pas au départ de connexions ou s’il arrive à dissocier des choses »: </a:t>
            </a:r>
            <a:r>
              <a:rPr lang="fr-FR" sz="2800" i="1" dirty="0">
                <a:solidFill>
                  <a:srgbClr val="00B050"/>
                </a:solidFill>
                <a:latin typeface="Arabic Typesetting" panose="03020402040406030203" pitchFamily="66" charset="-78"/>
                <a:cs typeface="Arabic Typesetting" panose="03020402040406030203" pitchFamily="66" charset="-78"/>
              </a:rPr>
              <a:t>Connectivité et principauté </a:t>
            </a:r>
          </a:p>
          <a:p>
            <a:pPr marL="971550" lvl="3" indent="-514350">
              <a:lnSpc>
                <a:spcPct val="100000"/>
              </a:lnSpc>
              <a:spcAft>
                <a:spcPts val="1800"/>
              </a:spcAft>
              <a:buClr>
                <a:srgbClr val="B36C1D"/>
              </a:buClr>
              <a:buSzPct val="116000"/>
              <a:buFont typeface="+mj-lt"/>
              <a:buAutoNum type="alphaUcPeriod"/>
            </a:pPr>
            <a:r>
              <a:rPr lang="fr-FR" sz="2800" dirty="0">
                <a:latin typeface="Arabic Typesetting" panose="03020402040406030203" pitchFamily="66" charset="-78"/>
                <a:cs typeface="Arabic Typesetting" panose="03020402040406030203" pitchFamily="66" charset="-78"/>
              </a:rPr>
              <a:t>« Un inventaire des conséquences, puis </a:t>
            </a:r>
            <a:r>
              <a:rPr lang="fr-FR" sz="2800" b="1" dirty="0">
                <a:latin typeface="Arabic Typesetting" panose="03020402040406030203" pitchFamily="66" charset="-78"/>
                <a:cs typeface="Arabic Typesetting" panose="03020402040406030203" pitchFamily="66" charset="-78"/>
              </a:rPr>
              <a:t>s’accorder </a:t>
            </a:r>
            <a:r>
              <a:rPr lang="fr-FR" sz="2800" dirty="0">
                <a:latin typeface="Arabic Typesetting" panose="03020402040406030203" pitchFamily="66" charset="-78"/>
                <a:cs typeface="Arabic Typesetting" panose="03020402040406030203" pitchFamily="66" charset="-78"/>
              </a:rPr>
              <a:t>sur celles que </a:t>
            </a:r>
            <a:r>
              <a:rPr lang="fr-FR" sz="2800" b="1" dirty="0">
                <a:latin typeface="Arabic Typesetting" panose="03020402040406030203" pitchFamily="66" charset="-78"/>
                <a:cs typeface="Arabic Typesetting" panose="03020402040406030203" pitchFamily="66" charset="-78"/>
              </a:rPr>
              <a:t>la</a:t>
            </a:r>
            <a:r>
              <a:rPr lang="fr-FR" sz="2800" dirty="0">
                <a:latin typeface="Arabic Typesetting" panose="03020402040406030203" pitchFamily="66" charset="-78"/>
                <a:cs typeface="Arabic Typesetting" panose="03020402040406030203" pitchFamily="66" charset="-78"/>
              </a:rPr>
              <a:t> grande </a:t>
            </a:r>
            <a:r>
              <a:rPr lang="fr-FR" sz="2800" b="1" dirty="0">
                <a:latin typeface="Arabic Typesetting" panose="03020402040406030203" pitchFamily="66" charset="-78"/>
                <a:cs typeface="Arabic Typesetting" panose="03020402040406030203" pitchFamily="66" charset="-78"/>
              </a:rPr>
              <a:t>majorité</a:t>
            </a:r>
            <a:r>
              <a:rPr lang="fr-FR" sz="2800" dirty="0">
                <a:latin typeface="Arabic Typesetting" panose="03020402040406030203" pitchFamily="66" charset="-78"/>
                <a:cs typeface="Arabic Typesetting" panose="03020402040406030203" pitchFamily="66" charset="-78"/>
              </a:rPr>
              <a:t> des humains seraient disposés à trouver légitimes »: </a:t>
            </a:r>
            <a:r>
              <a:rPr lang="fr-FR" sz="2800" dirty="0">
                <a:solidFill>
                  <a:srgbClr val="00B050"/>
                </a:solidFill>
                <a:latin typeface="Arabic Typesetting" panose="03020402040406030203" pitchFamily="66" charset="-78"/>
                <a:cs typeface="Arabic Typesetting" panose="03020402040406030203" pitchFamily="66" charset="-78"/>
              </a:rPr>
              <a:t>accordement à la majorité</a:t>
            </a:r>
            <a:endParaRPr lang="fr-FR" sz="2800" i="1" dirty="0">
              <a:solidFill>
                <a:srgbClr val="00B050"/>
              </a:solidFill>
              <a:latin typeface="Arabic Typesetting" panose="03020402040406030203" pitchFamily="66" charset="-78"/>
              <a:cs typeface="Arabic Typesetting" panose="03020402040406030203" pitchFamily="66" charset="-78"/>
            </a:endParaRPr>
          </a:p>
          <a:p>
            <a:pPr marL="971550" lvl="3" indent="-514350">
              <a:lnSpc>
                <a:spcPct val="100000"/>
              </a:lnSpc>
              <a:buClr>
                <a:srgbClr val="B36C1D"/>
              </a:buClr>
              <a:buSzPct val="116000"/>
              <a:buFont typeface="+mj-lt"/>
              <a:buAutoNum type="alphaUcPeriod"/>
            </a:pPr>
            <a:endParaRPr lang="fr-FR" sz="2800" i="1" dirty="0">
              <a:solidFill>
                <a:srgbClr val="B36C1D"/>
              </a:solidFill>
              <a:latin typeface="Arabic Typesetting" panose="03020402040406030203" pitchFamily="66" charset="-78"/>
              <a:cs typeface="Arabic Typesetting" panose="03020402040406030203" pitchFamily="66" charset="-78"/>
            </a:endParaRPr>
          </a:p>
          <a:p>
            <a:pPr lvl="3">
              <a:lnSpc>
                <a:spcPct val="100000"/>
              </a:lnSpc>
              <a:buFont typeface="Wingdings" panose="05000000000000000000" pitchFamily="2" charset="2"/>
              <a:buChar char="Ø"/>
            </a:pPr>
            <a:endParaRPr lang="fr-FR" sz="2800" dirty="0">
              <a:latin typeface="Arabic Typesetting" panose="03020402040406030203" pitchFamily="66" charset="-78"/>
              <a:cs typeface="Arabic Typesetting" panose="03020402040406030203" pitchFamily="66" charset="-78"/>
            </a:endParaRPr>
          </a:p>
        </p:txBody>
      </p:sp>
      <p:sp>
        <p:nvSpPr>
          <p:cNvPr id="12" name="Rectangle 11">
            <a:extLst>
              <a:ext uri="{FF2B5EF4-FFF2-40B4-BE49-F238E27FC236}">
                <a16:creationId xmlns:a16="http://schemas.microsoft.com/office/drawing/2014/main" id="{0812A6DB-CE67-4B30-956B-E268776AFDE1}"/>
              </a:ext>
            </a:extLst>
          </p:cNvPr>
          <p:cNvSpPr/>
          <p:nvPr/>
        </p:nvSpPr>
        <p:spPr>
          <a:xfrm>
            <a:off x="1729740" y="1508332"/>
            <a:ext cx="8732520" cy="1200329"/>
          </a:xfrm>
          <a:prstGeom prst="rect">
            <a:avLst/>
          </a:prstGeom>
          <a:gradFill>
            <a:gsLst>
              <a:gs pos="0">
                <a:srgbClr val="DAE7D5"/>
              </a:gs>
              <a:gs pos="99000">
                <a:srgbClr val="F6F6F0"/>
              </a:gs>
            </a:gsLst>
            <a:lin ang="5400000" scaled="1"/>
          </a:gradFill>
        </p:spPr>
        <p:txBody>
          <a:bodyPr wrap="square">
            <a:spAutoFit/>
          </a:bodyPr>
          <a:lstStyle/>
          <a:p>
            <a:pPr marL="457200" lvl="3" algn="ctr"/>
            <a:r>
              <a:rPr lang="fr-FR" sz="2400" dirty="0">
                <a:solidFill>
                  <a:srgbClr val="3F8193"/>
                </a:solidFill>
                <a:latin typeface="Arabic Typesetting" panose="03020402040406030203" pitchFamily="66" charset="-78"/>
                <a:cs typeface="Arabic Typesetting" panose="03020402040406030203" pitchFamily="66" charset="-78"/>
              </a:rPr>
              <a:t>Rappel: </a:t>
            </a:r>
            <a:r>
              <a:rPr lang="fr-FR" sz="2400" dirty="0">
                <a:latin typeface="Arabic Typesetting" panose="03020402040406030203" pitchFamily="66" charset="-78"/>
                <a:cs typeface="Arabic Typesetting" panose="03020402040406030203" pitchFamily="66" charset="-78"/>
              </a:rPr>
              <a:t>Le grand projet: </a:t>
            </a:r>
            <a:r>
              <a:rPr lang="fr-FR" sz="2400" b="1" dirty="0">
                <a:latin typeface="Arabic Typesetting" panose="03020402040406030203" pitchFamily="66" charset="-78"/>
                <a:cs typeface="Arabic Typesetting" panose="03020402040406030203" pitchFamily="66" charset="-78"/>
              </a:rPr>
              <a:t>une conception décentralisée cosmopolitique</a:t>
            </a:r>
            <a:r>
              <a:rPr lang="fr-FR" sz="2400" dirty="0">
                <a:latin typeface="Arabic Typesetting" panose="03020402040406030203" pitchFamily="66" charset="-78"/>
                <a:cs typeface="Arabic Typesetting" panose="03020402040406030203" pitchFamily="66" charset="-78"/>
              </a:rPr>
              <a:t>:</a:t>
            </a:r>
          </a:p>
          <a:p>
            <a:pPr marL="457200" lvl="3" indent="0" algn="ctr">
              <a:lnSpc>
                <a:spcPct val="100000"/>
              </a:lnSpc>
              <a:buNone/>
            </a:pPr>
            <a:r>
              <a:rPr lang="fr-FR" sz="2400" dirty="0">
                <a:latin typeface="Arabic Typesetting" panose="03020402040406030203" pitchFamily="66" charset="-78"/>
                <a:cs typeface="Arabic Typesetting" panose="03020402040406030203" pitchFamily="66" charset="-78"/>
              </a:rPr>
              <a:t>« Un archipel mondial d’Etats</a:t>
            </a:r>
            <a:r>
              <a:rPr lang="fr-FR" sz="2400" dirty="0">
                <a:solidFill>
                  <a:srgbClr val="00B050"/>
                </a:solidFill>
                <a:latin typeface="Arabic Typesetting" panose="03020402040406030203" pitchFamily="66" charset="-78"/>
                <a:cs typeface="Arabic Typesetting" panose="03020402040406030203" pitchFamily="66" charset="-78"/>
              </a:rPr>
              <a:t> </a:t>
            </a:r>
            <a:r>
              <a:rPr lang="fr-FR" sz="2400" dirty="0">
                <a:solidFill>
                  <a:srgbClr val="B36C1D"/>
                </a:solidFill>
                <a:latin typeface="Arabic Typesetting" panose="03020402040406030203" pitchFamily="66" charset="-78"/>
                <a:cs typeface="Arabic Typesetting" panose="03020402040406030203" pitchFamily="66" charset="-78"/>
              </a:rPr>
              <a:t>sobres</a:t>
            </a:r>
            <a:r>
              <a:rPr lang="fr-FR" sz="2400" dirty="0">
                <a:solidFill>
                  <a:srgbClr val="00B050"/>
                </a:solidFill>
                <a:latin typeface="Arabic Typesetting" panose="03020402040406030203" pitchFamily="66" charset="-78"/>
                <a:cs typeface="Arabic Typesetting" panose="03020402040406030203" pitchFamily="66" charset="-78"/>
              </a:rPr>
              <a:t> </a:t>
            </a:r>
            <a:r>
              <a:rPr lang="fr-FR" sz="2400" dirty="0">
                <a:latin typeface="Arabic Typesetting" panose="03020402040406030203" pitchFamily="66" charset="-78"/>
                <a:cs typeface="Arabic Typesetting" panose="03020402040406030203" pitchFamily="66" charset="-78"/>
              </a:rPr>
              <a:t>et fonctionnant selon le principe d’une </a:t>
            </a:r>
            <a:r>
              <a:rPr lang="fr-FR" sz="2400" dirty="0">
                <a:solidFill>
                  <a:srgbClr val="B36C1D"/>
                </a:solidFill>
                <a:latin typeface="Arabic Typesetting" panose="03020402040406030203" pitchFamily="66" charset="-78"/>
                <a:cs typeface="Arabic Typesetting" panose="03020402040406030203" pitchFamily="66" charset="-78"/>
              </a:rPr>
              <a:t>démocratie continue</a:t>
            </a:r>
            <a:r>
              <a:rPr lang="fr-FR" sz="2400" dirty="0">
                <a:latin typeface="Arabic Typesetting" panose="03020402040406030203" pitchFamily="66" charset="-78"/>
                <a:cs typeface="Arabic Typesetting" panose="03020402040406030203" pitchFamily="66" charset="-78"/>
              </a:rPr>
              <a:t>, abritant ici et là en leur sein un tissu de communes </a:t>
            </a:r>
            <a:r>
              <a:rPr lang="fr-FR" sz="2400" dirty="0">
                <a:solidFill>
                  <a:srgbClr val="B36C1D"/>
                </a:solidFill>
                <a:latin typeface="Arabic Typesetting" panose="03020402040406030203" pitchFamily="66" charset="-78"/>
                <a:cs typeface="Arabic Typesetting" panose="03020402040406030203" pitchFamily="66" charset="-78"/>
              </a:rPr>
              <a:t>égalitaires »</a:t>
            </a:r>
            <a:endParaRPr lang="fr-FR" sz="2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969718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9323" y="0"/>
            <a:ext cx="11223522" cy="1499616"/>
          </a:xfrm>
        </p:spPr>
        <p:txBody>
          <a:bodyPr>
            <a:noAutofit/>
          </a:bodyPr>
          <a:lstStyle/>
          <a:p>
            <a:pPr algn="ctr"/>
            <a:r>
              <a:rPr lang="fr-FR" sz="4000" dirty="0">
                <a:latin typeface="Arabic Typesetting" panose="03020402040406030203" pitchFamily="66" charset="-78"/>
                <a:cs typeface="Arabic Typesetting" panose="03020402040406030203" pitchFamily="66" charset="-78"/>
              </a:rPr>
              <a:t>de Tocqueville, un témoin perspicace</a:t>
            </a:r>
            <a:br>
              <a:rPr lang="fr-FR" sz="4000" dirty="0">
                <a:latin typeface="Arabic Typesetting" panose="03020402040406030203" pitchFamily="66" charset="-78"/>
                <a:cs typeface="Arabic Typesetting" panose="03020402040406030203" pitchFamily="66" charset="-78"/>
              </a:rPr>
            </a:br>
            <a:r>
              <a:rPr lang="fr-FR" sz="4000" dirty="0">
                <a:latin typeface="Arabic Typesetting" panose="03020402040406030203" pitchFamily="66" charset="-78"/>
                <a:cs typeface="Arabic Typesetting" panose="03020402040406030203" pitchFamily="66" charset="-78"/>
              </a:rPr>
              <a:t>entre anthropologie et économie politique</a:t>
            </a: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16</a:t>
            </a:fld>
            <a:endParaRPr lang="en-US" dirty="0"/>
          </a:p>
        </p:txBody>
      </p:sp>
      <p:sp>
        <p:nvSpPr>
          <p:cNvPr id="10" name="Rectangle 9">
            <a:extLst>
              <a:ext uri="{FF2B5EF4-FFF2-40B4-BE49-F238E27FC236}">
                <a16:creationId xmlns:a16="http://schemas.microsoft.com/office/drawing/2014/main" id="{0FCF3EAE-2064-4B4D-838F-C0654EC0E90E}"/>
              </a:ext>
            </a:extLst>
          </p:cNvPr>
          <p:cNvSpPr/>
          <p:nvPr/>
        </p:nvSpPr>
        <p:spPr>
          <a:xfrm>
            <a:off x="250723" y="1374444"/>
            <a:ext cx="11680722" cy="1919372"/>
          </a:xfrm>
          <a:prstGeom prst="rect">
            <a:avLst/>
          </a:prstGeom>
        </p:spPr>
        <p:txBody>
          <a:bodyPr wrap="square">
            <a:spAutoFit/>
          </a:bodyPr>
          <a:lstStyle/>
          <a:p>
            <a:pPr algn="just">
              <a:lnSpc>
                <a:spcPct val="115000"/>
              </a:lnSpc>
              <a:spcAft>
                <a:spcPts val="1200"/>
              </a:spcAft>
            </a:pPr>
            <a:r>
              <a:rPr lang="fr-FR" sz="1750" dirty="0">
                <a:solidFill>
                  <a:srgbClr val="5B441F"/>
                </a:solidFill>
                <a:latin typeface="Bahnschrift Condensed" panose="020B0502040204020203" pitchFamily="34" charset="0"/>
                <a:ea typeface="Calibri" panose="020F0502020204030204" pitchFamily="34" charset="0"/>
                <a:cs typeface="DaunPenh" panose="01010101010101010101" pitchFamily="2" charset="0"/>
              </a:rPr>
              <a:t>« Il arrive quelquefois, dans la vie des peuples, un moment où les coutumes anciennes sont changées, les mœurs détruites, les croyances ébranlées, le prestige des souvenirs évanoui, et où, cependant, les lumières sont restées incomplètes et les droits politiques mal assurés ou restreints. Les hommes alors n’aperçoivent plus la patrie que sous un jour faible et douteux ; ils ne la placent plus ni dans le sol, qui est devenu à leurs yeux une terre inanimée, ni dans les usages de leurs aïeux qu’on leur a appris à regarder comme un joug ; ni dans la religion, dont ils doutent ; ni dans les lois qu’ils ne font pas, ni dans le législateur qu’ils craignent et méprisent. Ils ne la voient donc nulle part, pas plus sous ces propres traits que sous aucun autre, et ils se retirent dans un égoïsme étroit et sans lumière…. </a:t>
            </a:r>
          </a:p>
        </p:txBody>
      </p:sp>
    </p:spTree>
    <p:extLst>
      <p:ext uri="{BB962C8B-B14F-4D97-AF65-F5344CB8AC3E}">
        <p14:creationId xmlns:p14="http://schemas.microsoft.com/office/powerpoint/2010/main" val="916225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9323" y="0"/>
            <a:ext cx="11223522" cy="1499616"/>
          </a:xfrm>
        </p:spPr>
        <p:txBody>
          <a:bodyPr>
            <a:noAutofit/>
          </a:bodyPr>
          <a:lstStyle/>
          <a:p>
            <a:pPr algn="ctr"/>
            <a:r>
              <a:rPr lang="fr-FR" sz="4000" dirty="0">
                <a:latin typeface="Arabic Typesetting" panose="03020402040406030203" pitchFamily="66" charset="-78"/>
                <a:cs typeface="Arabic Typesetting" panose="03020402040406030203" pitchFamily="66" charset="-78"/>
              </a:rPr>
              <a:t>de Tocqueville, un témoin perspicace</a:t>
            </a:r>
            <a:br>
              <a:rPr lang="fr-FR" sz="4000" dirty="0">
                <a:latin typeface="Arabic Typesetting" panose="03020402040406030203" pitchFamily="66" charset="-78"/>
                <a:cs typeface="Arabic Typesetting" panose="03020402040406030203" pitchFamily="66" charset="-78"/>
              </a:rPr>
            </a:br>
            <a:r>
              <a:rPr lang="fr-FR" sz="4000" dirty="0">
                <a:latin typeface="Arabic Typesetting" panose="03020402040406030203" pitchFamily="66" charset="-78"/>
                <a:cs typeface="Arabic Typesetting" panose="03020402040406030203" pitchFamily="66" charset="-78"/>
              </a:rPr>
              <a:t>entre anthropologie et économie politique</a:t>
            </a: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17</a:t>
            </a:fld>
            <a:endParaRPr lang="en-US" dirty="0"/>
          </a:p>
        </p:txBody>
      </p:sp>
      <p:sp>
        <p:nvSpPr>
          <p:cNvPr id="10" name="Rectangle 9">
            <a:extLst>
              <a:ext uri="{FF2B5EF4-FFF2-40B4-BE49-F238E27FC236}">
                <a16:creationId xmlns:a16="http://schemas.microsoft.com/office/drawing/2014/main" id="{0FCF3EAE-2064-4B4D-838F-C0654EC0E90E}"/>
              </a:ext>
            </a:extLst>
          </p:cNvPr>
          <p:cNvSpPr/>
          <p:nvPr/>
        </p:nvSpPr>
        <p:spPr>
          <a:xfrm>
            <a:off x="250723" y="1374444"/>
            <a:ext cx="11680722" cy="3312061"/>
          </a:xfrm>
          <a:prstGeom prst="rect">
            <a:avLst/>
          </a:prstGeom>
        </p:spPr>
        <p:txBody>
          <a:bodyPr wrap="square">
            <a:spAutoFit/>
          </a:bodyPr>
          <a:lstStyle/>
          <a:p>
            <a:pPr algn="just">
              <a:lnSpc>
                <a:spcPct val="115000"/>
              </a:lnSpc>
              <a:spcAft>
                <a:spcPts val="1200"/>
              </a:spcAft>
            </a:pPr>
            <a:r>
              <a:rPr lang="fr-FR" sz="1750" dirty="0">
                <a:solidFill>
                  <a:srgbClr val="5B441F"/>
                </a:solidFill>
                <a:latin typeface="Bahnschrift Condensed" panose="020B0502040204020203" pitchFamily="34" charset="0"/>
                <a:ea typeface="Calibri" panose="020F0502020204030204" pitchFamily="34" charset="0"/>
                <a:cs typeface="DaunPenh" panose="01010101010101010101" pitchFamily="2" charset="0"/>
              </a:rPr>
              <a:t>« Il arrive quelquefois, dans la vie des peuples, un moment où les coutumes anciennes sont changées, les mœurs détruites, les croyances ébranlées, le prestige des souvenirs évanoui, et où, cependant, les lumières sont restées incomplètes et les droits politiques mal assurés ou restreints. Les hommes alors n’aperçoivent plus la patrie que sous un jour faible et douteux ; ils ne la placent plus ni dans le sol, qui est devenu à leurs yeux une terre inanimée, ni dans les usages de leurs aïeux qu’on leur a appris à regarder comme un joug ; ni dans la religion, dont ils doutent ; ni dans les lois qu’ils ne font pas, ni dans le législateur qu’ils craignent et méprisent. Ils ne la voient donc nulle part, pas plus sous ces propres traits que sous aucun autre, et ils se retirent dans un égoïsme étroit et sans lumière…. </a:t>
            </a:r>
          </a:p>
          <a:p>
            <a:pPr algn="just">
              <a:lnSpc>
                <a:spcPct val="115000"/>
              </a:lnSpc>
              <a:spcAft>
                <a:spcPts val="1200"/>
              </a:spcAft>
            </a:pPr>
            <a:r>
              <a:rPr lang="fr-FR" sz="1750" dirty="0">
                <a:solidFill>
                  <a:srgbClr val="222A3A"/>
                </a:solidFill>
                <a:latin typeface="Bahnschrift Condensed" panose="020B0502040204020203" pitchFamily="34" charset="0"/>
                <a:ea typeface="Calibri" panose="020F0502020204030204" pitchFamily="34" charset="0"/>
                <a:cs typeface="DaunPenh" panose="01010101010101010101" pitchFamily="2" charset="0"/>
              </a:rPr>
              <a:t>…. Que faire en un pareil état? Reculer. Mais les peuples ne reviennent pas aux sentiments de leur jeunesse; ils peuvent les regretter, mais non les faire renaitre. Il faut donc marcher en avant et se hâter d’unir aux yeux du peuple l’intérêt individuel et l’intérêt du pays (…) Je dis que le plus puissant moyen, et peut être le seul qui nous reste, d’intéresser les hommes au sort de leur patrie, c’est de les faire participer à son gouvernement. De nos jours, l’esprit de cité me semble inséparable de </a:t>
            </a:r>
            <a:r>
              <a:rPr lang="fr-FR" sz="1750" b="1" dirty="0">
                <a:solidFill>
                  <a:srgbClr val="222A3A"/>
                </a:solidFill>
                <a:latin typeface="Bahnschrift Condensed" panose="020B0502040204020203" pitchFamily="34" charset="0"/>
                <a:ea typeface="Calibri" panose="020F0502020204030204" pitchFamily="34" charset="0"/>
                <a:cs typeface="DaunPenh" panose="01010101010101010101" pitchFamily="2" charset="0"/>
              </a:rPr>
              <a:t>l’exercice des droits politiques </a:t>
            </a:r>
            <a:r>
              <a:rPr lang="fr-FR" sz="1750" dirty="0">
                <a:solidFill>
                  <a:srgbClr val="222A3A"/>
                </a:solidFill>
                <a:latin typeface="Bahnschrift Condensed" panose="020B0502040204020203" pitchFamily="34" charset="0"/>
                <a:ea typeface="Calibri" panose="020F0502020204030204" pitchFamily="34" charset="0"/>
                <a:cs typeface="DaunPenh" panose="01010101010101010101" pitchFamily="2" charset="0"/>
              </a:rPr>
              <a:t>(T, </a:t>
            </a:r>
            <a:r>
              <a:rPr lang="fr-FR" sz="1750" dirty="0" err="1">
                <a:solidFill>
                  <a:srgbClr val="222A3A"/>
                </a:solidFill>
                <a:latin typeface="Bahnschrift Condensed" panose="020B0502040204020203" pitchFamily="34" charset="0"/>
                <a:ea typeface="Calibri" panose="020F0502020204030204" pitchFamily="34" charset="0"/>
                <a:cs typeface="DaunPenh" panose="01010101010101010101" pitchFamily="2" charset="0"/>
              </a:rPr>
              <a:t>tI</a:t>
            </a:r>
            <a:r>
              <a:rPr lang="fr-FR" sz="1750" dirty="0">
                <a:solidFill>
                  <a:srgbClr val="222A3A"/>
                </a:solidFill>
                <a:latin typeface="Bahnschrift Condensed" panose="020B0502040204020203" pitchFamily="34" charset="0"/>
                <a:ea typeface="Calibri" panose="020F0502020204030204" pitchFamily="34" charset="0"/>
                <a:cs typeface="DaunPenh" panose="01010101010101010101" pitchFamily="2" charset="0"/>
              </a:rPr>
              <a:t> p 354)</a:t>
            </a:r>
          </a:p>
        </p:txBody>
      </p:sp>
    </p:spTree>
    <p:extLst>
      <p:ext uri="{BB962C8B-B14F-4D97-AF65-F5344CB8AC3E}">
        <p14:creationId xmlns:p14="http://schemas.microsoft.com/office/powerpoint/2010/main" val="2440992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9323" y="0"/>
            <a:ext cx="11223522" cy="1499616"/>
          </a:xfrm>
        </p:spPr>
        <p:txBody>
          <a:bodyPr>
            <a:noAutofit/>
          </a:bodyPr>
          <a:lstStyle/>
          <a:p>
            <a:pPr algn="ctr"/>
            <a:r>
              <a:rPr lang="fr-FR" sz="4000" dirty="0">
                <a:latin typeface="Arabic Typesetting" panose="03020402040406030203" pitchFamily="66" charset="-78"/>
                <a:cs typeface="Arabic Typesetting" panose="03020402040406030203" pitchFamily="66" charset="-78"/>
              </a:rPr>
              <a:t>de Tocqueville, un témoin perspicace</a:t>
            </a:r>
            <a:br>
              <a:rPr lang="fr-FR" sz="4000" dirty="0">
                <a:latin typeface="Arabic Typesetting" panose="03020402040406030203" pitchFamily="66" charset="-78"/>
                <a:cs typeface="Arabic Typesetting" panose="03020402040406030203" pitchFamily="66" charset="-78"/>
              </a:rPr>
            </a:br>
            <a:r>
              <a:rPr lang="fr-FR" sz="4000" dirty="0">
                <a:latin typeface="Arabic Typesetting" panose="03020402040406030203" pitchFamily="66" charset="-78"/>
                <a:cs typeface="Arabic Typesetting" panose="03020402040406030203" pitchFamily="66" charset="-78"/>
              </a:rPr>
              <a:t>entre anthropologie et économie politique</a:t>
            </a: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18</a:t>
            </a:fld>
            <a:endParaRPr lang="en-US" dirty="0"/>
          </a:p>
        </p:txBody>
      </p:sp>
      <p:sp>
        <p:nvSpPr>
          <p:cNvPr id="10" name="Rectangle 9">
            <a:extLst>
              <a:ext uri="{FF2B5EF4-FFF2-40B4-BE49-F238E27FC236}">
                <a16:creationId xmlns:a16="http://schemas.microsoft.com/office/drawing/2014/main" id="{0FCF3EAE-2064-4B4D-838F-C0654EC0E90E}"/>
              </a:ext>
            </a:extLst>
          </p:cNvPr>
          <p:cNvSpPr/>
          <p:nvPr/>
        </p:nvSpPr>
        <p:spPr>
          <a:xfrm>
            <a:off x="250723" y="1374444"/>
            <a:ext cx="11680722" cy="5334409"/>
          </a:xfrm>
          <a:prstGeom prst="rect">
            <a:avLst/>
          </a:prstGeom>
        </p:spPr>
        <p:txBody>
          <a:bodyPr wrap="square">
            <a:spAutoFit/>
          </a:bodyPr>
          <a:lstStyle/>
          <a:p>
            <a:pPr algn="just">
              <a:lnSpc>
                <a:spcPct val="115000"/>
              </a:lnSpc>
              <a:spcAft>
                <a:spcPts val="1200"/>
              </a:spcAft>
            </a:pPr>
            <a:r>
              <a:rPr lang="fr-FR" sz="1750" dirty="0">
                <a:solidFill>
                  <a:srgbClr val="5B441F"/>
                </a:solidFill>
                <a:latin typeface="Bahnschrift Condensed" panose="020B0502040204020203" pitchFamily="34" charset="0"/>
                <a:ea typeface="Calibri" panose="020F0502020204030204" pitchFamily="34" charset="0"/>
                <a:cs typeface="DaunPenh" panose="01010101010101010101" pitchFamily="2" charset="0"/>
              </a:rPr>
              <a:t>« Il arrive quelquefois, dans la vie des peuples, un moment où les coutumes anciennes sont changées, les mœurs détruites, les croyances ébranlées, le prestige des souvenirs évanoui, et où, cependant, les lumières sont restées incomplètes et les droits politiques mal assurés ou restreints. Les hommes alors n’aperçoivent plus la patrie que sous un jour faible et douteux ; ils ne la placent plus ni dans le sol, qui est devenu à leurs yeux une terre inanimée, ni dans les usages de leurs aïeux qu’on leur a appris à regarder comme un joug ; ni dans la religion, dont ils doutent ; ni dans les lois qu’ils ne font pas, ni dans le législateur qu’ils craignent et méprisent. Ils ne la voient donc nulle part, pas plus sous ces propres traits que sous aucun autre, et ils se retirent dans un égoïsme étroit et sans lumière…. </a:t>
            </a:r>
          </a:p>
          <a:p>
            <a:pPr algn="just">
              <a:lnSpc>
                <a:spcPct val="115000"/>
              </a:lnSpc>
              <a:spcAft>
                <a:spcPts val="1200"/>
              </a:spcAft>
            </a:pPr>
            <a:r>
              <a:rPr lang="fr-FR" sz="1750" dirty="0">
                <a:solidFill>
                  <a:srgbClr val="222A3A"/>
                </a:solidFill>
                <a:latin typeface="Bahnschrift Condensed" panose="020B0502040204020203" pitchFamily="34" charset="0"/>
                <a:ea typeface="Calibri" panose="020F0502020204030204" pitchFamily="34" charset="0"/>
                <a:cs typeface="DaunPenh" panose="01010101010101010101" pitchFamily="2" charset="0"/>
              </a:rPr>
              <a:t>…. Que faire en un pareil état? Reculer. Mais les peuples ne reviennent pas aux sentiments de leur jeunesse; ils peuvent les regretter, mais non les faire renaitre. Il faut donc marcher en avant et se hâter d’unir aux yeux du peuple l’intérêt individuel et l’intérêt du pays (…) Je dis que le plus puissant moyen, et eut être le seul qui nous reste, d’intéresser les hommes au sort de leur patrie, c’est de les faire participer à son gouvernement. De nos jours, l’esprit de cité me semble inséparable de </a:t>
            </a:r>
            <a:r>
              <a:rPr lang="fr-FR" sz="1750" b="1" dirty="0">
                <a:solidFill>
                  <a:srgbClr val="222A3A"/>
                </a:solidFill>
                <a:latin typeface="Bahnschrift Condensed" panose="020B0502040204020203" pitchFamily="34" charset="0"/>
                <a:ea typeface="Calibri" panose="020F0502020204030204" pitchFamily="34" charset="0"/>
                <a:cs typeface="DaunPenh" panose="01010101010101010101" pitchFamily="2" charset="0"/>
              </a:rPr>
              <a:t>l’exercice des droits politiques </a:t>
            </a:r>
            <a:r>
              <a:rPr lang="fr-FR" sz="1750" dirty="0">
                <a:solidFill>
                  <a:srgbClr val="222A3A"/>
                </a:solidFill>
                <a:latin typeface="Bahnschrift Condensed" panose="020B0502040204020203" pitchFamily="34" charset="0"/>
                <a:ea typeface="Calibri" panose="020F0502020204030204" pitchFamily="34" charset="0"/>
                <a:cs typeface="DaunPenh" panose="01010101010101010101" pitchFamily="2" charset="0"/>
              </a:rPr>
              <a:t>(T. I p 354)</a:t>
            </a:r>
          </a:p>
          <a:p>
            <a:pPr algn="just">
              <a:lnSpc>
                <a:spcPct val="115000"/>
              </a:lnSpc>
              <a:spcAft>
                <a:spcPts val="1200"/>
              </a:spcAft>
            </a:pPr>
            <a:r>
              <a:rPr lang="fr-FR" sz="1750" dirty="0">
                <a:solidFill>
                  <a:srgbClr val="4F3339"/>
                </a:solidFill>
                <a:latin typeface="Bahnschrift Condensed" panose="020B0502040204020203" pitchFamily="34" charset="0"/>
                <a:ea typeface="Calibri" panose="020F0502020204030204" pitchFamily="34" charset="0"/>
                <a:cs typeface="DaunPenh" panose="01010101010101010101" pitchFamily="2" charset="0"/>
              </a:rPr>
              <a:t>… C’est alors qu’on voit dans la demeure de chaque citoyen quelque chose d’analogue au triste spectacle que la société politique présente. Là se poursuit sans cesse une guerre sourde et intestine entre des pouvoirs toujours soupçonneux et rivaux : le maître se montre malveillant et doux, le serviteur malveillant et indocile ; l’un veut se dérober sans cesse, par des restrictions déshonnêtes, à l’obligation de protéger et de rétribuer, l’autre à celle d’obéir. Entre eux flottent les rênes de l’administration domestique, que chacun s’efforce de saisir. Les lignes qui divisent l’autorité de la tyrannie, la liberté de la licence, le droit du fait, paraissent à leurs yeux enchevêtrées et confondues, et nul ne sais précisément ce qu’il est, ni ce qu’il peut, ni ce qu’il doit. Un pareil état n’est plus démocratique, mais </a:t>
            </a:r>
            <a:r>
              <a:rPr lang="fr-FR" sz="1750" b="1" dirty="0">
                <a:solidFill>
                  <a:srgbClr val="4F3339"/>
                </a:solidFill>
                <a:latin typeface="Bahnschrift Condensed" panose="020B0502040204020203" pitchFamily="34" charset="0"/>
                <a:ea typeface="Calibri" panose="020F0502020204030204" pitchFamily="34" charset="0"/>
                <a:cs typeface="DaunPenh" panose="01010101010101010101" pitchFamily="2" charset="0"/>
              </a:rPr>
              <a:t>révolutionnaire</a:t>
            </a:r>
            <a:r>
              <a:rPr lang="fr-FR" sz="1750" dirty="0">
                <a:solidFill>
                  <a:srgbClr val="4F3339"/>
                </a:solidFill>
                <a:latin typeface="Bahnschrift Condensed" panose="020B0502040204020203" pitchFamily="34" charset="0"/>
                <a:ea typeface="Calibri" panose="020F0502020204030204" pitchFamily="34" charset="0"/>
                <a:cs typeface="DaunPenh" panose="01010101010101010101" pitchFamily="2" charset="0"/>
              </a:rPr>
              <a:t>. » (T. II p 256)</a:t>
            </a:r>
            <a:endParaRPr lang="fr-FR" sz="1750" dirty="0">
              <a:solidFill>
                <a:srgbClr val="4F3339"/>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8801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1825" y="362192"/>
            <a:ext cx="9720072" cy="1499616"/>
          </a:xfrm>
        </p:spPr>
        <p:txBody>
          <a:bodyPr/>
          <a:lstStyle/>
          <a:p>
            <a:r>
              <a:rPr lang="fr-FR" dirty="0">
                <a:latin typeface="Arabic Typesetting" panose="03020402040406030203" pitchFamily="66" charset="-78"/>
                <a:cs typeface="Arabic Typesetting" panose="03020402040406030203" pitchFamily="66" charset="-78"/>
              </a:rPr>
              <a:t>régime de sobriété?</a:t>
            </a: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19</a:t>
            </a:fld>
            <a:endParaRPr lang="en-US" dirty="0"/>
          </a:p>
        </p:txBody>
      </p:sp>
      <p:sp>
        <p:nvSpPr>
          <p:cNvPr id="6" name="Espace réservé du contenu 2"/>
          <p:cNvSpPr>
            <a:spLocks noGrp="1"/>
          </p:cNvSpPr>
          <p:nvPr>
            <p:ph idx="1"/>
          </p:nvPr>
        </p:nvSpPr>
        <p:spPr>
          <a:xfrm>
            <a:off x="1233182" y="2347774"/>
            <a:ext cx="9223152" cy="4260090"/>
          </a:xfrm>
        </p:spPr>
        <p:txBody>
          <a:bodyPr>
            <a:normAutofit/>
          </a:bodyPr>
          <a:lstStyle/>
          <a:p>
            <a:pPr marL="971550" lvl="3" indent="-514350">
              <a:lnSpc>
                <a:spcPct val="100000"/>
              </a:lnSpc>
              <a:buClr>
                <a:srgbClr val="B36C1D"/>
              </a:buClr>
              <a:buSzPct val="116000"/>
              <a:buFont typeface="+mj-lt"/>
              <a:buAutoNum type="alphaUcPeriod"/>
            </a:pPr>
            <a:r>
              <a:rPr lang="fr-FR" sz="2800" dirty="0">
                <a:latin typeface="Arabic Typesetting" panose="03020402040406030203" pitchFamily="66" charset="-78"/>
                <a:cs typeface="Arabic Typesetting" panose="03020402040406030203" pitchFamily="66" charset="-78"/>
              </a:rPr>
              <a:t> Descola (2022): « La politique est faite de rapports de mondes »</a:t>
            </a:r>
          </a:p>
          <a:p>
            <a:pPr marL="457200" lvl="3" indent="0">
              <a:lnSpc>
                <a:spcPct val="100000"/>
              </a:lnSpc>
              <a:buClr>
                <a:srgbClr val="B36C1D"/>
              </a:buClr>
              <a:buSzPct val="116000"/>
              <a:buNone/>
            </a:pPr>
            <a:r>
              <a:rPr lang="fr-FR" sz="2800" dirty="0">
                <a:latin typeface="Arabic Typesetting" panose="03020402040406030203" pitchFamily="66" charset="-78"/>
                <a:cs typeface="Arabic Typesetting" panose="03020402040406030203" pitchFamily="66" charset="-78"/>
              </a:rPr>
              <a:t>« Voyant sans cesse les intérêts des grands aux prises avec ceux du peuple, on n’a songé qu’à la lutte, au lieu de faire attention au résultat de cette lutte, qui était le point important. </a:t>
            </a:r>
            <a:r>
              <a:rPr lang="fr-FR" sz="2800" u="sng" dirty="0">
                <a:latin typeface="Arabic Typesetting" panose="03020402040406030203" pitchFamily="66" charset="-78"/>
                <a:cs typeface="Arabic Typesetting" panose="03020402040406030203" pitchFamily="66" charset="-78"/>
              </a:rPr>
              <a:t>Quand une société en vient à avoir réellement un gouvernement mixte, c’est-à-dire également partagé entre des principes contraires, elle entre en </a:t>
            </a:r>
            <a:r>
              <a:rPr lang="fr-FR" sz="2800" i="1" u="sng" dirty="0">
                <a:latin typeface="Arabic Typesetting" panose="03020402040406030203" pitchFamily="66" charset="-78"/>
                <a:cs typeface="Arabic Typesetting" panose="03020402040406030203" pitchFamily="66" charset="-78"/>
              </a:rPr>
              <a:t>révolution</a:t>
            </a:r>
            <a:r>
              <a:rPr lang="fr-FR" sz="2800" u="sng" dirty="0">
                <a:latin typeface="Arabic Typesetting" panose="03020402040406030203" pitchFamily="66" charset="-78"/>
                <a:cs typeface="Arabic Typesetting" panose="03020402040406030203" pitchFamily="66" charset="-78"/>
              </a:rPr>
              <a:t> ou elle se </a:t>
            </a:r>
            <a:r>
              <a:rPr lang="fr-FR" sz="2800" i="1" u="sng" dirty="0">
                <a:latin typeface="Arabic Typesetting" panose="03020402040406030203" pitchFamily="66" charset="-78"/>
                <a:cs typeface="Arabic Typesetting" panose="03020402040406030203" pitchFamily="66" charset="-78"/>
              </a:rPr>
              <a:t>dissout</a:t>
            </a:r>
            <a:r>
              <a:rPr lang="fr-FR" sz="2800" dirty="0">
                <a:latin typeface="Arabic Typesetting" panose="03020402040406030203" pitchFamily="66" charset="-78"/>
                <a:cs typeface="Arabic Typesetting" panose="03020402040406030203" pitchFamily="66" charset="-78"/>
              </a:rPr>
              <a:t> » (T. I p.377)</a:t>
            </a:r>
          </a:p>
          <a:p>
            <a:pPr marL="457200" lvl="3" indent="0">
              <a:lnSpc>
                <a:spcPct val="100000"/>
              </a:lnSpc>
              <a:buClr>
                <a:srgbClr val="B36C1D"/>
              </a:buClr>
              <a:buSzPct val="116000"/>
              <a:buNone/>
            </a:pPr>
            <a:endParaRPr lang="fr-FR" sz="2800" i="1" dirty="0">
              <a:solidFill>
                <a:srgbClr val="515C48"/>
              </a:solidFill>
              <a:latin typeface="Arabic Typesetting" panose="03020402040406030203" pitchFamily="66" charset="-78"/>
              <a:cs typeface="Arabic Typesetting" panose="03020402040406030203" pitchFamily="66" charset="-78"/>
            </a:endParaRPr>
          </a:p>
          <a:p>
            <a:pPr marL="457200" lvl="3" indent="0">
              <a:lnSpc>
                <a:spcPct val="100000"/>
              </a:lnSpc>
              <a:buClr>
                <a:srgbClr val="B36C1D"/>
              </a:buClr>
              <a:buSzPct val="116000"/>
              <a:buNone/>
            </a:pPr>
            <a:r>
              <a:rPr lang="fr-FR" sz="2800" i="1" dirty="0">
                <a:solidFill>
                  <a:srgbClr val="515C48"/>
                </a:solidFill>
                <a:latin typeface="Arabic Typesetting" panose="03020402040406030203" pitchFamily="66" charset="-78"/>
                <a:cs typeface="Arabic Typesetting" panose="03020402040406030203" pitchFamily="66" charset="-78"/>
              </a:rPr>
              <a:t>Illustration avec la dissolution des « soulèvements de la Terre » </a:t>
            </a:r>
          </a:p>
          <a:p>
            <a:pPr marL="457200" lvl="3" indent="0">
              <a:lnSpc>
                <a:spcPct val="100000"/>
              </a:lnSpc>
              <a:buClr>
                <a:srgbClr val="B36C1D"/>
              </a:buClr>
              <a:buSzPct val="116000"/>
              <a:buNone/>
            </a:pPr>
            <a:r>
              <a:rPr lang="fr-FR" sz="2800" i="1" dirty="0">
                <a:solidFill>
                  <a:srgbClr val="515C48"/>
                </a:solidFill>
                <a:latin typeface="Arabic Typesetting" panose="03020402040406030203" pitchFamily="66" charset="-78"/>
                <a:cs typeface="Arabic Typesetting" panose="03020402040406030203" pitchFamily="66" charset="-78"/>
              </a:rPr>
              <a:t>						(06/ 2023)</a:t>
            </a:r>
          </a:p>
        </p:txBody>
      </p:sp>
      <p:pic>
        <p:nvPicPr>
          <p:cNvPr id="3" name="Image 2">
            <a:extLst>
              <a:ext uri="{FF2B5EF4-FFF2-40B4-BE49-F238E27FC236}">
                <a16:creationId xmlns:a16="http://schemas.microsoft.com/office/drawing/2014/main" id="{57D97ED3-32BD-40CF-AA3E-3489EC248113}"/>
              </a:ext>
            </a:extLst>
          </p:cNvPr>
          <p:cNvPicPr>
            <a:picLocks noChangeAspect="1"/>
          </p:cNvPicPr>
          <p:nvPr/>
        </p:nvPicPr>
        <p:blipFill rotWithShape="1">
          <a:blip r:embed="rId3"/>
          <a:srcRect l="6256" t="-35" r="4672" b="14787"/>
          <a:stretch/>
        </p:blipFill>
        <p:spPr>
          <a:xfrm>
            <a:off x="8515350" y="4699453"/>
            <a:ext cx="3676650" cy="2148155"/>
          </a:xfrm>
          <a:prstGeom prst="rect">
            <a:avLst/>
          </a:prstGeom>
        </p:spPr>
      </p:pic>
      <p:sp>
        <p:nvSpPr>
          <p:cNvPr id="7" name="Rectangle 6">
            <a:extLst>
              <a:ext uri="{FF2B5EF4-FFF2-40B4-BE49-F238E27FC236}">
                <a16:creationId xmlns:a16="http://schemas.microsoft.com/office/drawing/2014/main" id="{BF3FA3C4-643D-4E61-948D-F393C9D1BF50}"/>
              </a:ext>
            </a:extLst>
          </p:cNvPr>
          <p:cNvSpPr/>
          <p:nvPr/>
        </p:nvSpPr>
        <p:spPr>
          <a:xfrm>
            <a:off x="1633632" y="1615586"/>
            <a:ext cx="8732520" cy="492443"/>
          </a:xfrm>
          <a:prstGeom prst="rect">
            <a:avLst/>
          </a:prstGeom>
          <a:gradFill>
            <a:gsLst>
              <a:gs pos="0">
                <a:srgbClr val="DAE7D5"/>
              </a:gs>
              <a:gs pos="99000">
                <a:srgbClr val="F6F6F0"/>
              </a:gs>
            </a:gsLst>
            <a:lin ang="5400000" scaled="1"/>
          </a:gradFill>
        </p:spPr>
        <p:txBody>
          <a:bodyPr wrap="square">
            <a:spAutoFit/>
          </a:bodyPr>
          <a:lstStyle/>
          <a:p>
            <a:pPr marL="457200" lvl="3" indent="0" algn="ctr">
              <a:lnSpc>
                <a:spcPct val="100000"/>
              </a:lnSpc>
              <a:buNone/>
            </a:pPr>
            <a:r>
              <a:rPr lang="fr-FR" sz="2600" dirty="0">
                <a:latin typeface="Arabic Typesetting" panose="03020402040406030203" pitchFamily="66" charset="-78"/>
                <a:cs typeface="Arabic Typesetting" panose="03020402040406030203" pitchFamily="66" charset="-78"/>
              </a:rPr>
              <a:t>« Un archipel mondial d’Etats</a:t>
            </a:r>
            <a:r>
              <a:rPr lang="fr-FR" sz="2600" dirty="0">
                <a:solidFill>
                  <a:srgbClr val="00B050"/>
                </a:solidFill>
                <a:latin typeface="Arabic Typesetting" panose="03020402040406030203" pitchFamily="66" charset="-78"/>
                <a:cs typeface="Arabic Typesetting" panose="03020402040406030203" pitchFamily="66" charset="-78"/>
              </a:rPr>
              <a:t> </a:t>
            </a:r>
            <a:r>
              <a:rPr lang="fr-FR" sz="2600" dirty="0">
                <a:solidFill>
                  <a:srgbClr val="B36C1D"/>
                </a:solidFill>
                <a:latin typeface="Arabic Typesetting" panose="03020402040406030203" pitchFamily="66" charset="-78"/>
                <a:cs typeface="Arabic Typesetting" panose="03020402040406030203" pitchFamily="66" charset="-78"/>
              </a:rPr>
              <a:t>sobres</a:t>
            </a:r>
            <a:r>
              <a:rPr lang="fr-FR" sz="2600" dirty="0">
                <a:latin typeface="Arabic Typesetting" panose="03020402040406030203" pitchFamily="66" charset="-78"/>
                <a:cs typeface="Arabic Typesetting" panose="03020402040406030203" pitchFamily="66" charset="-78"/>
              </a:rPr>
              <a:t> »</a:t>
            </a:r>
          </a:p>
        </p:txBody>
      </p:sp>
    </p:spTree>
    <p:extLst>
      <p:ext uri="{BB962C8B-B14F-4D97-AF65-F5344CB8AC3E}">
        <p14:creationId xmlns:p14="http://schemas.microsoft.com/office/powerpoint/2010/main" val="101863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1825" y="362192"/>
            <a:ext cx="9720072" cy="1499616"/>
          </a:xfrm>
        </p:spPr>
        <p:txBody>
          <a:bodyPr/>
          <a:lstStyle/>
          <a:p>
            <a:r>
              <a:rPr lang="fr-FR" dirty="0">
                <a:latin typeface="Arabic Typesetting" panose="03020402040406030203" pitchFamily="66" charset="-78"/>
                <a:cs typeface="Arabic Typesetting" panose="03020402040406030203" pitchFamily="66" charset="-78"/>
              </a:rPr>
              <a:t>introduction</a:t>
            </a:r>
          </a:p>
        </p:txBody>
      </p:sp>
      <p:sp>
        <p:nvSpPr>
          <p:cNvPr id="3" name="Espace réservé du contenu 2"/>
          <p:cNvSpPr>
            <a:spLocks noGrp="1"/>
          </p:cNvSpPr>
          <p:nvPr>
            <p:ph idx="1"/>
          </p:nvPr>
        </p:nvSpPr>
        <p:spPr>
          <a:xfrm>
            <a:off x="1101175" y="1756533"/>
            <a:ext cx="10222992" cy="3672840"/>
          </a:xfrm>
        </p:spPr>
        <p:txBody>
          <a:bodyPr>
            <a:normAutofit/>
          </a:bodyPr>
          <a:lstStyle/>
          <a:p>
            <a:pPr algn="ctr">
              <a:spcAft>
                <a:spcPts val="1200"/>
              </a:spcAft>
            </a:pPr>
            <a:endParaRPr lang="fr-FR" sz="2000" i="1" dirty="0">
              <a:latin typeface="Arabic Typesetting" panose="03020402040406030203" pitchFamily="66" charset="-78"/>
              <a:cs typeface="Arabic Typesetting" panose="03020402040406030203" pitchFamily="66" charset="-78"/>
            </a:endParaRPr>
          </a:p>
          <a:p>
            <a:pPr marL="971550" lvl="3" indent="-514350">
              <a:lnSpc>
                <a:spcPct val="100000"/>
              </a:lnSpc>
              <a:spcAft>
                <a:spcPts val="1200"/>
              </a:spcAft>
              <a:buClr>
                <a:srgbClr val="3C8886"/>
              </a:buClr>
              <a:buFont typeface="+mj-lt"/>
              <a:buAutoNum type="arabicPeriod"/>
            </a:pPr>
            <a:r>
              <a:rPr lang="fr-FR" sz="2800" dirty="0">
                <a:latin typeface="Arabic Typesetting" panose="03020402040406030203" pitchFamily="66" charset="-78"/>
                <a:cs typeface="Arabic Typesetting" panose="03020402040406030203" pitchFamily="66" charset="-78"/>
              </a:rPr>
              <a:t>La proposition anthropologique face à l’anthropocène: l’hypothèse post-naturaliste</a:t>
            </a:r>
          </a:p>
          <a:p>
            <a:pPr marL="971550" lvl="3" indent="-514350">
              <a:lnSpc>
                <a:spcPct val="100000"/>
              </a:lnSpc>
              <a:spcAft>
                <a:spcPts val="1200"/>
              </a:spcAft>
              <a:buClr>
                <a:srgbClr val="3C8886"/>
              </a:buClr>
              <a:buFont typeface="+mj-lt"/>
              <a:buAutoNum type="arabicPeriod"/>
            </a:pPr>
            <a:r>
              <a:rPr lang="fr-FR" sz="2800" dirty="0">
                <a:latin typeface="Arabic Typesetting" panose="03020402040406030203" pitchFamily="66" charset="-78"/>
                <a:cs typeface="Arabic Typesetting" panose="03020402040406030203" pitchFamily="66" charset="-78"/>
              </a:rPr>
              <a:t>A. De Tocqueville, entre anthropologie et économie politique: vers quel régime démocratique?</a:t>
            </a:r>
          </a:p>
          <a:p>
            <a:pPr marL="971550" lvl="3" indent="-514350">
              <a:lnSpc>
                <a:spcPct val="100000"/>
              </a:lnSpc>
              <a:spcAft>
                <a:spcPts val="1200"/>
              </a:spcAft>
              <a:buClr>
                <a:srgbClr val="3C8886"/>
              </a:buClr>
              <a:buFont typeface="+mj-lt"/>
              <a:buAutoNum type="arabicPeriod"/>
            </a:pPr>
            <a:r>
              <a:rPr lang="fr-FR" sz="2800" dirty="0">
                <a:latin typeface="Arabic Typesetting" panose="03020402040406030203" pitchFamily="66" charset="-78"/>
                <a:cs typeface="Arabic Typesetting" panose="03020402040406030203" pitchFamily="66" charset="-78"/>
              </a:rPr>
              <a:t>La reterritorialisation comme exemple de territoire nouveau pour l’économie à l’ère de l’anthropocène</a:t>
            </a:r>
          </a:p>
          <a:p>
            <a:pPr marL="457200" lvl="3" indent="0">
              <a:lnSpc>
                <a:spcPct val="100000"/>
              </a:lnSpc>
              <a:buClr>
                <a:srgbClr val="3C8886"/>
              </a:buClr>
              <a:buNone/>
            </a:pPr>
            <a:endParaRPr lang="fr-FR" sz="2800" i="1" dirty="0">
              <a:latin typeface="Arabic Typesetting" panose="03020402040406030203" pitchFamily="66" charset="-78"/>
              <a:cs typeface="Arabic Typesetting" panose="03020402040406030203" pitchFamily="66" charset="-78"/>
            </a:endParaRPr>
          </a:p>
          <a:p>
            <a:pPr marL="457200" lvl="3" indent="0">
              <a:lnSpc>
                <a:spcPct val="100000"/>
              </a:lnSpc>
              <a:buClr>
                <a:srgbClr val="3C8886"/>
              </a:buClr>
              <a:buNone/>
            </a:pPr>
            <a:endParaRPr lang="fr-FR" sz="2800" dirty="0">
              <a:latin typeface="Arabic Typesetting" panose="03020402040406030203" pitchFamily="66" charset="-78"/>
              <a:cs typeface="Arabic Typesetting" panose="03020402040406030203" pitchFamily="66" charset="-78"/>
            </a:endParaRP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val="3494760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1825" y="0"/>
            <a:ext cx="9720072" cy="1499616"/>
          </a:xfrm>
        </p:spPr>
        <p:txBody>
          <a:bodyPr/>
          <a:lstStyle/>
          <a:p>
            <a:r>
              <a:rPr lang="fr-FR" dirty="0">
                <a:latin typeface="Arabic Typesetting" panose="03020402040406030203" pitchFamily="66" charset="-78"/>
                <a:cs typeface="Arabic Typesetting" panose="03020402040406030203" pitchFamily="66" charset="-78"/>
              </a:rPr>
              <a:t>régime de démocratie continue?</a:t>
            </a: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20</a:t>
            </a:fld>
            <a:endParaRPr lang="en-US" dirty="0"/>
          </a:p>
        </p:txBody>
      </p:sp>
      <p:pic>
        <p:nvPicPr>
          <p:cNvPr id="3" name="Image 2">
            <a:extLst>
              <a:ext uri="{FF2B5EF4-FFF2-40B4-BE49-F238E27FC236}">
                <a16:creationId xmlns:a16="http://schemas.microsoft.com/office/drawing/2014/main" id="{13B33678-CA64-45A3-BA1E-2C4BE4F569E1}"/>
              </a:ext>
            </a:extLst>
          </p:cNvPr>
          <p:cNvPicPr>
            <a:picLocks noChangeAspect="1"/>
          </p:cNvPicPr>
          <p:nvPr/>
        </p:nvPicPr>
        <p:blipFill>
          <a:blip r:embed="rId3"/>
          <a:stretch>
            <a:fillRect/>
          </a:stretch>
        </p:blipFill>
        <p:spPr>
          <a:xfrm>
            <a:off x="10369730" y="4111130"/>
            <a:ext cx="1702843" cy="2633894"/>
          </a:xfrm>
          <a:prstGeom prst="rect">
            <a:avLst/>
          </a:prstGeom>
        </p:spPr>
      </p:pic>
      <p:sp>
        <p:nvSpPr>
          <p:cNvPr id="8" name="Rectangle 7">
            <a:extLst>
              <a:ext uri="{FF2B5EF4-FFF2-40B4-BE49-F238E27FC236}">
                <a16:creationId xmlns:a16="http://schemas.microsoft.com/office/drawing/2014/main" id="{7D5F75AD-23A4-4EE0-9793-EE353A941678}"/>
              </a:ext>
            </a:extLst>
          </p:cNvPr>
          <p:cNvSpPr/>
          <p:nvPr/>
        </p:nvSpPr>
        <p:spPr>
          <a:xfrm>
            <a:off x="1332943" y="1117905"/>
            <a:ext cx="8732520" cy="492443"/>
          </a:xfrm>
          <a:prstGeom prst="rect">
            <a:avLst/>
          </a:prstGeom>
          <a:gradFill>
            <a:gsLst>
              <a:gs pos="0">
                <a:srgbClr val="DAE7D5"/>
              </a:gs>
              <a:gs pos="99000">
                <a:srgbClr val="F6F6F0"/>
              </a:gs>
            </a:gsLst>
            <a:lin ang="5400000" scaled="1"/>
          </a:gradFill>
        </p:spPr>
        <p:txBody>
          <a:bodyPr wrap="square">
            <a:spAutoFit/>
          </a:bodyPr>
          <a:lstStyle/>
          <a:p>
            <a:pPr marL="457200" lvl="3" algn="ctr"/>
            <a:r>
              <a:rPr lang="fr-FR" sz="2600" dirty="0">
                <a:latin typeface="Arabic Typesetting" panose="03020402040406030203" pitchFamily="66" charset="-78"/>
                <a:cs typeface="Arabic Typesetting" panose="03020402040406030203" pitchFamily="66" charset="-78"/>
              </a:rPr>
              <a:t>« fonctionnant selon le principe d’une </a:t>
            </a:r>
            <a:r>
              <a:rPr lang="fr-FR" sz="2600" dirty="0">
                <a:solidFill>
                  <a:srgbClr val="B36C1D"/>
                </a:solidFill>
                <a:latin typeface="Arabic Typesetting" panose="03020402040406030203" pitchFamily="66" charset="-78"/>
                <a:cs typeface="Arabic Typesetting" panose="03020402040406030203" pitchFamily="66" charset="-78"/>
              </a:rPr>
              <a:t>démocratie continue </a:t>
            </a:r>
            <a:r>
              <a:rPr lang="fr-FR" sz="2600" dirty="0">
                <a:latin typeface="Arabic Typesetting" panose="03020402040406030203" pitchFamily="66" charset="-78"/>
                <a:cs typeface="Arabic Typesetting" panose="03020402040406030203" pitchFamily="66" charset="-78"/>
              </a:rPr>
              <a:t>»</a:t>
            </a:r>
          </a:p>
        </p:txBody>
      </p:sp>
      <p:sp>
        <p:nvSpPr>
          <p:cNvPr id="10" name="Espace réservé du contenu 2">
            <a:extLst>
              <a:ext uri="{FF2B5EF4-FFF2-40B4-BE49-F238E27FC236}">
                <a16:creationId xmlns:a16="http://schemas.microsoft.com/office/drawing/2014/main" id="{94D5F47C-C8D9-4F8C-8038-371B5D9E2E11}"/>
              </a:ext>
            </a:extLst>
          </p:cNvPr>
          <p:cNvSpPr>
            <a:spLocks noGrp="1"/>
          </p:cNvSpPr>
          <p:nvPr>
            <p:ph idx="1"/>
          </p:nvPr>
        </p:nvSpPr>
        <p:spPr>
          <a:xfrm>
            <a:off x="813742" y="1734329"/>
            <a:ext cx="9720072" cy="4873535"/>
          </a:xfrm>
        </p:spPr>
        <p:txBody>
          <a:bodyPr>
            <a:noAutofit/>
          </a:bodyPr>
          <a:lstStyle/>
          <a:p>
            <a:pPr marL="971550" lvl="3" indent="-514350">
              <a:lnSpc>
                <a:spcPct val="100000"/>
              </a:lnSpc>
              <a:buClr>
                <a:srgbClr val="B36C1D"/>
              </a:buClr>
              <a:buSzPct val="116000"/>
              <a:buFont typeface="+mj-lt"/>
              <a:buAutoNum type="alphaUcPeriod" startAt="2"/>
            </a:pPr>
            <a:r>
              <a:rPr lang="fr-FR" sz="2300" dirty="0">
                <a:latin typeface="Arabic Typesetting" panose="03020402040406030203" pitchFamily="66" charset="-78"/>
                <a:cs typeface="Arabic Typesetting" panose="03020402040406030203" pitchFamily="66" charset="-78"/>
              </a:rPr>
              <a:t>« L’opérateur</a:t>
            </a:r>
            <a:r>
              <a:rPr lang="fr-FR" sz="2300" b="1" dirty="0">
                <a:latin typeface="Arabic Typesetting" panose="03020402040406030203" pitchFamily="66" charset="-78"/>
                <a:cs typeface="Arabic Typesetting" panose="03020402040406030203" pitchFamily="66" charset="-78"/>
              </a:rPr>
              <a:t> </a:t>
            </a:r>
            <a:r>
              <a:rPr lang="fr-FR" sz="2300" dirty="0">
                <a:latin typeface="Arabic Typesetting" panose="03020402040406030203" pitchFamily="66" charset="-78"/>
                <a:cs typeface="Arabic Typesetting" panose="03020402040406030203" pitchFamily="66" charset="-78"/>
              </a:rPr>
              <a:t>parvient à mettre ensemble des choses qui n’ont pas au départ de </a:t>
            </a:r>
            <a:r>
              <a:rPr lang="fr-FR" sz="2300" i="1" dirty="0">
                <a:solidFill>
                  <a:srgbClr val="00B050"/>
                </a:solidFill>
                <a:latin typeface="Arabic Typesetting" panose="03020402040406030203" pitchFamily="66" charset="-78"/>
                <a:cs typeface="Arabic Typesetting" panose="03020402040406030203" pitchFamily="66" charset="-78"/>
              </a:rPr>
              <a:t>connexions</a:t>
            </a:r>
            <a:r>
              <a:rPr lang="fr-FR" sz="2300" dirty="0">
                <a:latin typeface="Arabic Typesetting" panose="03020402040406030203" pitchFamily="66" charset="-78"/>
                <a:cs typeface="Arabic Typesetting" panose="03020402040406030203" pitchFamily="66" charset="-78"/>
              </a:rPr>
              <a:t> »</a:t>
            </a:r>
          </a:p>
          <a:p>
            <a:pPr marL="457200" lvl="3" indent="0">
              <a:lnSpc>
                <a:spcPct val="100000"/>
              </a:lnSpc>
              <a:buClr>
                <a:srgbClr val="B36C1D"/>
              </a:buClr>
              <a:buSzPct val="116000"/>
              <a:buNone/>
            </a:pPr>
            <a:r>
              <a:rPr lang="fr-FR" sz="2300" dirty="0">
                <a:latin typeface="DaunPenh" panose="01010101010101010101" pitchFamily="2" charset="0"/>
                <a:ea typeface="Calibri" panose="020F0502020204030204" pitchFamily="34" charset="0"/>
                <a:cs typeface="DaunPenh" panose="01010101010101010101" pitchFamily="2" charset="0"/>
              </a:rPr>
              <a:t>T. I p. 367 : « La démocratie fait ce que le gouvernement le plus habile est souvent impuissant à créer ; elle répand dans tout le corps social une inquiète activité, une force surabondante, une énergie qui n’existent jamais sans elle »; la démocratie créée une horizontalité intense en connexions.</a:t>
            </a:r>
          </a:p>
          <a:p>
            <a:pPr marL="457200" lvl="3" indent="0">
              <a:lnSpc>
                <a:spcPct val="100000"/>
              </a:lnSpc>
              <a:buClr>
                <a:srgbClr val="B36C1D"/>
              </a:buClr>
              <a:buSzPct val="116000"/>
              <a:buNone/>
            </a:pPr>
            <a:r>
              <a:rPr lang="fr-FR" sz="2300" dirty="0">
                <a:latin typeface="DaunPenh" panose="01010101010101010101" pitchFamily="2" charset="0"/>
                <a:ea typeface="Calibri" panose="020F0502020204030204" pitchFamily="34" charset="0"/>
                <a:cs typeface="DaunPenh" panose="01010101010101010101" pitchFamily="2" charset="0"/>
              </a:rPr>
              <a:t>Est-elle pour autant une « démocratie continue »?</a:t>
            </a:r>
          </a:p>
          <a:p>
            <a:pPr marL="457200" lvl="3" indent="0">
              <a:lnSpc>
                <a:spcPct val="100000"/>
              </a:lnSpc>
              <a:buNone/>
            </a:pPr>
            <a:r>
              <a:rPr lang="fr-FR" sz="2300" dirty="0">
                <a:latin typeface="DaunPenh" panose="01010101010101010101" pitchFamily="2" charset="0"/>
                <a:ea typeface="Calibri" panose="020F0502020204030204" pitchFamily="34" charset="0"/>
                <a:cs typeface="DaunPenh" panose="01010101010101010101" pitchFamily="2" charset="0"/>
              </a:rPr>
              <a:t>Deleuze et </a:t>
            </a:r>
            <a:r>
              <a:rPr lang="fr-FR" sz="2300" dirty="0" err="1">
                <a:latin typeface="DaunPenh" panose="01010101010101010101" pitchFamily="2" charset="0"/>
                <a:ea typeface="Calibri" panose="020F0502020204030204" pitchFamily="34" charset="0"/>
                <a:cs typeface="DaunPenh" panose="01010101010101010101" pitchFamily="2" charset="0"/>
              </a:rPr>
              <a:t>Gattari</a:t>
            </a:r>
            <a:r>
              <a:rPr lang="fr-FR" sz="2300" dirty="0">
                <a:latin typeface="DaunPenh" panose="01010101010101010101" pitchFamily="2" charset="0"/>
                <a:ea typeface="Calibri" panose="020F0502020204030204" pitchFamily="34" charset="0"/>
                <a:cs typeface="DaunPenh" panose="01010101010101010101" pitchFamily="2" charset="0"/>
              </a:rPr>
              <a:t> (1980): « la </a:t>
            </a:r>
            <a:r>
              <a:rPr lang="fr-FR" sz="2300" i="1" dirty="0">
                <a:solidFill>
                  <a:srgbClr val="00B050"/>
                </a:solidFill>
                <a:latin typeface="DaunPenh" panose="01010101010101010101" pitchFamily="2" charset="0"/>
                <a:ea typeface="Calibri" panose="020F0502020204030204" pitchFamily="34" charset="0"/>
                <a:cs typeface="DaunPenh" panose="01010101010101010101" pitchFamily="2" charset="0"/>
              </a:rPr>
              <a:t>connexion</a:t>
            </a:r>
            <a:r>
              <a:rPr lang="fr-FR" sz="2300" dirty="0">
                <a:latin typeface="DaunPenh" panose="01010101010101010101" pitchFamily="2" charset="0"/>
                <a:ea typeface="Calibri" panose="020F0502020204030204" pitchFamily="34" charset="0"/>
                <a:cs typeface="DaunPenh" panose="01010101010101010101" pitchFamily="2" charset="0"/>
              </a:rPr>
              <a:t> marque la manière dont des flux décodés et </a:t>
            </a:r>
            <a:r>
              <a:rPr lang="fr-FR" sz="2300" i="1" dirty="0">
                <a:solidFill>
                  <a:srgbClr val="8C4028"/>
                </a:solidFill>
                <a:latin typeface="DaunPenh" panose="01010101010101010101" pitchFamily="2" charset="0"/>
                <a:ea typeface="Calibri" panose="020F0502020204030204" pitchFamily="34" charset="0"/>
                <a:cs typeface="DaunPenh" panose="01010101010101010101" pitchFamily="2" charset="0"/>
              </a:rPr>
              <a:t>déterritorialisés</a:t>
            </a:r>
            <a:r>
              <a:rPr lang="fr-FR" sz="2300" dirty="0">
                <a:latin typeface="DaunPenh" panose="01010101010101010101" pitchFamily="2" charset="0"/>
                <a:ea typeface="Calibri" panose="020F0502020204030204" pitchFamily="34" charset="0"/>
                <a:cs typeface="DaunPenh" panose="01010101010101010101" pitchFamily="2" charset="0"/>
              </a:rPr>
              <a:t> se relancent les uns les autres, précipitent leur fuite commune, la </a:t>
            </a:r>
            <a:r>
              <a:rPr lang="fr-FR" sz="2300" i="1" dirty="0">
                <a:latin typeface="DaunPenh" panose="01010101010101010101" pitchFamily="2" charset="0"/>
                <a:ea typeface="Calibri" panose="020F0502020204030204" pitchFamily="34" charset="0"/>
                <a:cs typeface="DaunPenh" panose="01010101010101010101" pitchFamily="2" charset="0"/>
              </a:rPr>
              <a:t>conjugaison</a:t>
            </a:r>
            <a:r>
              <a:rPr lang="fr-FR" sz="2300" dirty="0">
                <a:latin typeface="DaunPenh" panose="01010101010101010101" pitchFamily="2" charset="0"/>
                <a:ea typeface="Calibri" panose="020F0502020204030204" pitchFamily="34" charset="0"/>
                <a:cs typeface="DaunPenh" panose="01010101010101010101" pitchFamily="2" charset="0"/>
              </a:rPr>
              <a:t> de ces mêmes flux indique plutôt leur arrêt relatif, comme un point d’accumulation (…) qui opère une </a:t>
            </a:r>
            <a:r>
              <a:rPr lang="fr-FR" sz="2300" i="1" dirty="0">
                <a:solidFill>
                  <a:srgbClr val="8C4028"/>
                </a:solidFill>
                <a:latin typeface="DaunPenh" panose="01010101010101010101" pitchFamily="2" charset="0"/>
                <a:ea typeface="Calibri" panose="020F0502020204030204" pitchFamily="34" charset="0"/>
                <a:cs typeface="DaunPenh" panose="01010101010101010101" pitchFamily="2" charset="0"/>
              </a:rPr>
              <a:t>reterritorialisation</a:t>
            </a:r>
            <a:r>
              <a:rPr lang="fr-FR" sz="2300" dirty="0">
                <a:latin typeface="DaunPenh" panose="01010101010101010101" pitchFamily="2" charset="0"/>
                <a:ea typeface="Calibri" panose="020F0502020204030204" pitchFamily="34" charset="0"/>
                <a:cs typeface="DaunPenh" panose="01010101010101010101" pitchFamily="2" charset="0"/>
              </a:rPr>
              <a:t> ».</a:t>
            </a:r>
          </a:p>
          <a:p>
            <a:pPr marL="457200" lvl="3" indent="0">
              <a:lnSpc>
                <a:spcPct val="100000"/>
              </a:lnSpc>
              <a:buNone/>
            </a:pPr>
            <a:r>
              <a:rPr lang="fr-FR" sz="2300" dirty="0">
                <a:latin typeface="DaunPenh" panose="01010101010101010101" pitchFamily="2" charset="0"/>
                <a:ea typeface="Calibri" panose="020F0502020204030204" pitchFamily="34" charset="0"/>
                <a:cs typeface="DaunPenh" panose="01010101010101010101" pitchFamily="2" charset="0"/>
              </a:rPr>
              <a:t>Se pose alors la question de la reterritorialisation comme second membre de la « pince », ou le principat.</a:t>
            </a:r>
          </a:p>
          <a:p>
            <a:pPr marL="457200" lvl="3" indent="0">
              <a:lnSpc>
                <a:spcPct val="100000"/>
              </a:lnSpc>
              <a:buNone/>
            </a:pPr>
            <a:r>
              <a:rPr lang="fr-FR" sz="2300" dirty="0">
                <a:latin typeface="DaunPenh" panose="01010101010101010101" pitchFamily="2" charset="0"/>
                <a:ea typeface="Calibri" panose="020F0502020204030204" pitchFamily="34" charset="0"/>
                <a:cs typeface="DaunPenh" panose="01010101010101010101" pitchFamily="2" charset="0"/>
              </a:rPr>
              <a:t>Or dans les démocratie: T. II p. 198: « La vie privée est si active dans les temps démocratiques, si agitée, si remplie de désirs, de travaux, qu’il ne reste presque plus d’énergie ni de loisirs à chaque homme pour la vie politique ». </a:t>
            </a:r>
            <a:r>
              <a:rPr lang="fr-FR" sz="2300" u="sng" dirty="0">
                <a:latin typeface="DaunPenh" panose="01010101010101010101" pitchFamily="2" charset="0"/>
                <a:ea typeface="Calibri" panose="020F0502020204030204" pitchFamily="34" charset="0"/>
                <a:cs typeface="DaunPenh" panose="01010101010101010101" pitchFamily="2" charset="0"/>
              </a:rPr>
              <a:t>Il faut que cette énergie générée par </a:t>
            </a:r>
            <a:r>
              <a:rPr lang="fr-FR" sz="2300" i="1" u="sng" dirty="0">
                <a:latin typeface="DaunPenh" panose="01010101010101010101" pitchFamily="2" charset="0"/>
                <a:ea typeface="Calibri" panose="020F0502020204030204" pitchFamily="34" charset="0"/>
                <a:cs typeface="DaunPenh" panose="01010101010101010101" pitchFamily="2" charset="0"/>
              </a:rPr>
              <a:t>connexions</a:t>
            </a:r>
            <a:r>
              <a:rPr lang="fr-FR" sz="2300" u="sng" dirty="0">
                <a:latin typeface="DaunPenh" panose="01010101010101010101" pitchFamily="2" charset="0"/>
                <a:ea typeface="Calibri" panose="020F0502020204030204" pitchFamily="34" charset="0"/>
                <a:cs typeface="DaunPenh" panose="01010101010101010101" pitchFamily="2" charset="0"/>
              </a:rPr>
              <a:t> puisse servir la vie politique commune</a:t>
            </a:r>
            <a:r>
              <a:rPr lang="fr-FR" sz="2300" dirty="0">
                <a:latin typeface="DaunPenh" panose="01010101010101010101" pitchFamily="2" charset="0"/>
                <a:ea typeface="Calibri" panose="020F0502020204030204" pitchFamily="34" charset="0"/>
                <a:cs typeface="DaunPenh" panose="01010101010101010101" pitchFamily="2" charset="0"/>
              </a:rPr>
              <a:t>.</a:t>
            </a:r>
          </a:p>
          <a:p>
            <a:pPr marL="457200" lvl="3" indent="0">
              <a:lnSpc>
                <a:spcPct val="100000"/>
              </a:lnSpc>
              <a:buNone/>
            </a:pPr>
            <a:endParaRPr lang="fr-FR" sz="2300" dirty="0">
              <a:latin typeface="DaunPenh" panose="01010101010101010101" pitchFamily="2" charset="0"/>
              <a:ea typeface="Calibri" panose="020F0502020204030204" pitchFamily="34" charset="0"/>
              <a:cs typeface="DaunPenh" panose="01010101010101010101" pitchFamily="2" charset="0"/>
            </a:endParaRPr>
          </a:p>
        </p:txBody>
      </p:sp>
    </p:spTree>
    <p:extLst>
      <p:ext uri="{BB962C8B-B14F-4D97-AF65-F5344CB8AC3E}">
        <p14:creationId xmlns:p14="http://schemas.microsoft.com/office/powerpoint/2010/main" val="3930167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117262" y="0"/>
            <a:ext cx="9720072" cy="1499616"/>
          </a:xfrm>
        </p:spPr>
        <p:txBody>
          <a:bodyPr/>
          <a:lstStyle/>
          <a:p>
            <a:r>
              <a:rPr lang="fr-FR" dirty="0">
                <a:latin typeface="Arabic Typesetting" panose="03020402040406030203" pitchFamily="66" charset="-78"/>
                <a:cs typeface="Arabic Typesetting" panose="03020402040406030203" pitchFamily="66" charset="-78"/>
              </a:rPr>
              <a:t>régime égalitaire?</a:t>
            </a:r>
          </a:p>
        </p:txBody>
      </p:sp>
      <p:sp>
        <p:nvSpPr>
          <p:cNvPr id="6" name="Espace réservé du contenu 2"/>
          <p:cNvSpPr>
            <a:spLocks noGrp="1"/>
          </p:cNvSpPr>
          <p:nvPr>
            <p:ph idx="1"/>
          </p:nvPr>
        </p:nvSpPr>
        <p:spPr>
          <a:xfrm>
            <a:off x="787016" y="1585153"/>
            <a:ext cx="10380563" cy="492443"/>
          </a:xfrm>
        </p:spPr>
        <p:txBody>
          <a:bodyPr>
            <a:normAutofit fontScale="92500" lnSpcReduction="20000"/>
          </a:bodyPr>
          <a:lstStyle/>
          <a:p>
            <a:pPr marL="971550" lvl="3" indent="-514350">
              <a:lnSpc>
                <a:spcPct val="100000"/>
              </a:lnSpc>
              <a:buClr>
                <a:srgbClr val="B36C1D"/>
              </a:buClr>
              <a:buSzPct val="116000"/>
              <a:buFont typeface="+mj-lt"/>
              <a:buAutoNum type="alphaUcPeriod" startAt="3"/>
            </a:pPr>
            <a:r>
              <a:rPr lang="fr-FR" sz="2800" dirty="0">
                <a:latin typeface="Arabic Typesetting" panose="03020402040406030203" pitchFamily="66" charset="-78"/>
                <a:cs typeface="Arabic Typesetting" panose="03020402040406030203" pitchFamily="66" charset="-78"/>
              </a:rPr>
              <a:t> « Relations que la grande </a:t>
            </a:r>
            <a:r>
              <a:rPr lang="fr-FR" sz="2800" i="1" dirty="0">
                <a:latin typeface="Arabic Typesetting" panose="03020402040406030203" pitchFamily="66" charset="-78"/>
                <a:cs typeface="Arabic Typesetting" panose="03020402040406030203" pitchFamily="66" charset="-78"/>
              </a:rPr>
              <a:t>majorité</a:t>
            </a:r>
            <a:r>
              <a:rPr lang="fr-FR" sz="2800" dirty="0">
                <a:latin typeface="Arabic Typesetting" panose="03020402040406030203" pitchFamily="66" charset="-78"/>
                <a:cs typeface="Arabic Typesetting" panose="03020402040406030203" pitchFamily="66" charset="-78"/>
              </a:rPr>
              <a:t> des </a:t>
            </a:r>
            <a:r>
              <a:rPr lang="fr-FR" sz="2800" i="1" dirty="0">
                <a:latin typeface="Arabic Typesetting" panose="03020402040406030203" pitchFamily="66" charset="-78"/>
                <a:cs typeface="Arabic Typesetting" panose="03020402040406030203" pitchFamily="66" charset="-78"/>
              </a:rPr>
              <a:t>humains</a:t>
            </a:r>
            <a:r>
              <a:rPr lang="fr-FR" sz="2800" dirty="0">
                <a:latin typeface="Arabic Typesetting" panose="03020402040406030203" pitchFamily="66" charset="-78"/>
                <a:cs typeface="Arabic Typesetting" panose="03020402040406030203" pitchFamily="66" charset="-78"/>
              </a:rPr>
              <a:t> seraient disposés à trouver légitimes »</a:t>
            </a:r>
            <a:endParaRPr lang="fr-FR" sz="2800" i="1" dirty="0">
              <a:solidFill>
                <a:srgbClr val="B36C1D"/>
              </a:solidFill>
              <a:latin typeface="Arabic Typesetting" panose="03020402040406030203" pitchFamily="66" charset="-78"/>
              <a:cs typeface="Arabic Typesetting" panose="03020402040406030203" pitchFamily="66" charset="-78"/>
            </a:endParaRPr>
          </a:p>
          <a:p>
            <a:pPr marL="457200" lvl="3" indent="0">
              <a:lnSpc>
                <a:spcPct val="100000"/>
              </a:lnSpc>
              <a:buNone/>
            </a:pPr>
            <a:endParaRPr lang="fr-FR" sz="2800" dirty="0">
              <a:latin typeface="Arabic Typesetting" panose="03020402040406030203" pitchFamily="66" charset="-78"/>
              <a:cs typeface="Arabic Typesetting" panose="03020402040406030203" pitchFamily="66" charset="-78"/>
            </a:endParaRP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21</a:t>
            </a:fld>
            <a:endParaRPr lang="en-US" dirty="0"/>
          </a:p>
        </p:txBody>
      </p:sp>
      <p:pic>
        <p:nvPicPr>
          <p:cNvPr id="7" name="Image 6">
            <a:extLst>
              <a:ext uri="{FF2B5EF4-FFF2-40B4-BE49-F238E27FC236}">
                <a16:creationId xmlns:a16="http://schemas.microsoft.com/office/drawing/2014/main" id="{B42F3516-379B-40D1-A800-CBB32A4E277D}"/>
              </a:ext>
            </a:extLst>
          </p:cNvPr>
          <p:cNvPicPr>
            <a:picLocks noChangeAspect="1"/>
          </p:cNvPicPr>
          <p:nvPr/>
        </p:nvPicPr>
        <p:blipFill>
          <a:blip r:embed="rId4"/>
          <a:stretch>
            <a:fillRect/>
          </a:stretch>
        </p:blipFill>
        <p:spPr>
          <a:xfrm>
            <a:off x="9666275" y="4304443"/>
            <a:ext cx="2525725" cy="2553557"/>
          </a:xfrm>
          <a:prstGeom prst="rect">
            <a:avLst/>
          </a:prstGeom>
        </p:spPr>
      </p:pic>
      <p:sp>
        <p:nvSpPr>
          <p:cNvPr id="8" name="Rectangle 7">
            <a:extLst>
              <a:ext uri="{FF2B5EF4-FFF2-40B4-BE49-F238E27FC236}">
                <a16:creationId xmlns:a16="http://schemas.microsoft.com/office/drawing/2014/main" id="{AA7F4FD7-A50A-4A81-913C-C663C707C586}"/>
              </a:ext>
            </a:extLst>
          </p:cNvPr>
          <p:cNvSpPr/>
          <p:nvPr/>
        </p:nvSpPr>
        <p:spPr>
          <a:xfrm>
            <a:off x="1117262" y="1033691"/>
            <a:ext cx="8732520" cy="492443"/>
          </a:xfrm>
          <a:prstGeom prst="rect">
            <a:avLst/>
          </a:prstGeom>
          <a:gradFill>
            <a:gsLst>
              <a:gs pos="0">
                <a:srgbClr val="DAE7D5"/>
              </a:gs>
              <a:gs pos="99000">
                <a:srgbClr val="F6F6F0"/>
              </a:gs>
            </a:gsLst>
            <a:lin ang="5400000" scaled="1"/>
          </a:gradFill>
        </p:spPr>
        <p:txBody>
          <a:bodyPr wrap="square">
            <a:spAutoFit/>
          </a:bodyPr>
          <a:lstStyle/>
          <a:p>
            <a:pPr marL="457200" lvl="3" algn="ctr"/>
            <a:r>
              <a:rPr lang="fr-FR" sz="2600" dirty="0">
                <a:latin typeface="Arabic Typesetting" panose="03020402040406030203" pitchFamily="66" charset="-78"/>
                <a:cs typeface="Arabic Typesetting" panose="03020402040406030203" pitchFamily="66" charset="-78"/>
              </a:rPr>
              <a:t>« abritant ici et là en leur sein un tissu de communes </a:t>
            </a:r>
            <a:r>
              <a:rPr lang="fr-FR" sz="2600" dirty="0">
                <a:solidFill>
                  <a:srgbClr val="B36C1D"/>
                </a:solidFill>
                <a:latin typeface="Arabic Typesetting" panose="03020402040406030203" pitchFamily="66" charset="-78"/>
                <a:cs typeface="Arabic Typesetting" panose="03020402040406030203" pitchFamily="66" charset="-78"/>
              </a:rPr>
              <a:t>égalitaires »</a:t>
            </a:r>
            <a:endParaRPr lang="fr-FR" sz="2600" dirty="0">
              <a:latin typeface="Arabic Typesetting" panose="03020402040406030203" pitchFamily="66" charset="-78"/>
              <a:cs typeface="Arabic Typesetting" panose="03020402040406030203" pitchFamily="66" charset="-78"/>
            </a:endParaRPr>
          </a:p>
        </p:txBody>
      </p:sp>
      <p:sp>
        <p:nvSpPr>
          <p:cNvPr id="3" name="Rectangle 2">
            <a:extLst>
              <a:ext uri="{FF2B5EF4-FFF2-40B4-BE49-F238E27FC236}">
                <a16:creationId xmlns:a16="http://schemas.microsoft.com/office/drawing/2014/main" id="{EAD85111-C6A9-43E8-A5B8-5B30BC52CFBC}"/>
              </a:ext>
            </a:extLst>
          </p:cNvPr>
          <p:cNvSpPr/>
          <p:nvPr/>
        </p:nvSpPr>
        <p:spPr>
          <a:xfrm>
            <a:off x="224714" y="1949952"/>
            <a:ext cx="11491036" cy="3000821"/>
          </a:xfrm>
          <a:prstGeom prst="rect">
            <a:avLst/>
          </a:prstGeom>
        </p:spPr>
        <p:txBody>
          <a:bodyPr wrap="square">
            <a:spAutoFit/>
          </a:bodyPr>
          <a:lstStyle/>
          <a:p>
            <a:pPr marL="457200" lvl="3" indent="0">
              <a:lnSpc>
                <a:spcPct val="100000"/>
              </a:lnSpc>
              <a:buNone/>
            </a:pPr>
            <a:r>
              <a:rPr lang="fr-FR" sz="2100" dirty="0">
                <a:latin typeface="Arabic Typesetting" panose="03020402040406030203" pitchFamily="66" charset="-78"/>
                <a:cs typeface="Arabic Typesetting" panose="03020402040406030203" pitchFamily="66" charset="-78"/>
              </a:rPr>
              <a:t>Descola (2022): ««imaginer ce que pourraient être des rapports organiques entre des Etats et leurs </a:t>
            </a:r>
            <a:r>
              <a:rPr lang="fr-FR" sz="2100" i="1" dirty="0">
                <a:latin typeface="Arabic Typesetting" panose="03020402040406030203" pitchFamily="66" charset="-78"/>
                <a:cs typeface="Arabic Typesetting" panose="03020402040406030203" pitchFamily="66" charset="-78"/>
              </a:rPr>
              <a:t>marges</a:t>
            </a:r>
            <a:r>
              <a:rPr lang="fr-FR" sz="2100" dirty="0">
                <a:latin typeface="Arabic Typesetting" panose="03020402040406030203" pitchFamily="66" charset="-78"/>
                <a:cs typeface="Arabic Typesetting" panose="03020402040406030203" pitchFamily="66" charset="-78"/>
              </a:rPr>
              <a:t> », ou </a:t>
            </a:r>
            <a:r>
              <a:rPr lang="fr-FR" sz="2100" i="1" dirty="0">
                <a:latin typeface="Arabic Typesetting" panose="03020402040406030203" pitchFamily="66" charset="-78"/>
                <a:cs typeface="Arabic Typesetting" panose="03020402040406030203" pitchFamily="66" charset="-78"/>
              </a:rPr>
              <a:t>communes</a:t>
            </a:r>
            <a:r>
              <a:rPr lang="fr-FR" sz="2100" dirty="0">
                <a:latin typeface="Arabic Typesetting" panose="03020402040406030203" pitchFamily="66" charset="-78"/>
                <a:cs typeface="Arabic Typesetting" panose="03020402040406030203" pitchFamily="66" charset="-78"/>
              </a:rPr>
              <a:t>.</a:t>
            </a:r>
          </a:p>
          <a:p>
            <a:pPr marL="457200" lvl="3" indent="0">
              <a:lnSpc>
                <a:spcPct val="100000"/>
              </a:lnSpc>
              <a:buNone/>
            </a:pPr>
            <a:r>
              <a:rPr lang="fr-FR" sz="2100" dirty="0">
                <a:latin typeface="Arabic Typesetting" panose="03020402040406030203" pitchFamily="66" charset="-78"/>
                <a:cs typeface="Arabic Typesetting" panose="03020402040406030203" pitchFamily="66" charset="-78"/>
              </a:rPr>
              <a:t>« L’homme des siècles démocratiques aime à faire sentir à son voisin (qui est son égal) à chaque instant la </a:t>
            </a:r>
            <a:r>
              <a:rPr lang="fr-FR" sz="2100" u="sng" dirty="0">
                <a:latin typeface="Arabic Typesetting" panose="03020402040406030203" pitchFamily="66" charset="-78"/>
                <a:cs typeface="Arabic Typesetting" panose="03020402040406030203" pitchFamily="66" charset="-78"/>
              </a:rPr>
              <a:t>commune dépendance </a:t>
            </a:r>
            <a:r>
              <a:rPr lang="fr-FR" sz="2100" dirty="0">
                <a:latin typeface="Arabic Typesetting" panose="03020402040406030203" pitchFamily="66" charset="-78"/>
                <a:cs typeface="Arabic Typesetting" panose="03020402040406030203" pitchFamily="66" charset="-78"/>
              </a:rPr>
              <a:t>où ils sont tous les deux du même </a:t>
            </a:r>
            <a:r>
              <a:rPr lang="fr-FR" sz="2100" dirty="0">
                <a:solidFill>
                  <a:srgbClr val="8C4028"/>
                </a:solidFill>
                <a:latin typeface="Arabic Typesetting" panose="03020402040406030203" pitchFamily="66" charset="-78"/>
                <a:cs typeface="Arabic Typesetting" panose="03020402040406030203" pitchFamily="66" charset="-78"/>
              </a:rPr>
              <a:t>maître</a:t>
            </a:r>
            <a:r>
              <a:rPr lang="fr-FR" sz="2100" dirty="0">
                <a:latin typeface="Arabic Typesetting" panose="03020402040406030203" pitchFamily="66" charset="-78"/>
                <a:cs typeface="Arabic Typesetting" panose="03020402040406030203" pitchFamily="66" charset="-78"/>
              </a:rPr>
              <a:t>. » Qui est ce </a:t>
            </a:r>
            <a:r>
              <a:rPr lang="fr-FR" sz="2100" b="1" dirty="0">
                <a:latin typeface="Arabic Typesetting" panose="03020402040406030203" pitchFamily="66" charset="-78"/>
                <a:cs typeface="Arabic Typesetting" panose="03020402040406030203" pitchFamily="66" charset="-78"/>
              </a:rPr>
              <a:t>maître</a:t>
            </a:r>
            <a:r>
              <a:rPr lang="fr-FR" sz="2100" dirty="0">
                <a:latin typeface="Arabic Typesetting" panose="03020402040406030203" pitchFamily="66" charset="-78"/>
                <a:cs typeface="Arabic Typesetting" panose="03020402040406030203" pitchFamily="66" charset="-78"/>
              </a:rPr>
              <a:t>? L’intéressement des hommes au sort de leur patrie. Mais ça, c’est en cas d’égalité.</a:t>
            </a:r>
          </a:p>
          <a:p>
            <a:pPr marL="457200" lvl="3"/>
            <a:r>
              <a:rPr lang="fr-FR" sz="2100" dirty="0">
                <a:latin typeface="Arabic Typesetting" panose="03020402040406030203" pitchFamily="66" charset="-78"/>
                <a:cs typeface="Arabic Typesetting" panose="03020402040406030203" pitchFamily="66" charset="-78"/>
              </a:rPr>
              <a:t>T.: « Ils voient dans l’esclavage non seulement un fait dont ils profitent, mais encore un mal qui ne les touche guère. Ainsi</a:t>
            </a:r>
            <a:r>
              <a:rPr lang="fr-FR" sz="2100" u="sng" dirty="0">
                <a:latin typeface="Arabic Typesetting" panose="03020402040406030203" pitchFamily="66" charset="-78"/>
                <a:cs typeface="Arabic Typesetting" panose="03020402040406030203" pitchFamily="66" charset="-78"/>
              </a:rPr>
              <a:t>, le même homme qui est plein d’humanité pour ses semblables quand ceux-ci sont en même temps ses égaux, devient insensible à leurs douleurs dès que l’égalité cesse</a:t>
            </a:r>
            <a:r>
              <a:rPr lang="fr-FR" sz="2100" dirty="0">
                <a:latin typeface="Arabic Typesetting" panose="03020402040406030203" pitchFamily="66" charset="-78"/>
                <a:cs typeface="Arabic Typesetting" panose="03020402040406030203" pitchFamily="66" charset="-78"/>
              </a:rPr>
              <a:t>. C’est donc à cette égalité qu’il faut attribuer sa douceur, plus encore qu’à la civilisation et aux lumières ». D’où la question de l’égalité avec les </a:t>
            </a:r>
            <a:r>
              <a:rPr lang="fr-FR" sz="2100" b="1" dirty="0">
                <a:latin typeface="Arabic Typesetting" panose="03020402040406030203" pitchFamily="66" charset="-78"/>
                <a:cs typeface="Arabic Typesetting" panose="03020402040406030203" pitchFamily="66" charset="-78"/>
              </a:rPr>
              <a:t>non humains</a:t>
            </a:r>
            <a:r>
              <a:rPr lang="fr-FR" sz="2100" dirty="0">
                <a:latin typeface="Arabic Typesetting" panose="03020402040406030203" pitchFamily="66" charset="-78"/>
                <a:cs typeface="Arabic Typesetting" panose="03020402040406030203" pitchFamily="66" charset="-78"/>
              </a:rPr>
              <a:t>. </a:t>
            </a:r>
          </a:p>
          <a:p>
            <a:pPr marL="457200" lvl="3"/>
            <a:r>
              <a:rPr lang="fr-FR" sz="2100" u="sng" dirty="0">
                <a:latin typeface="Arabic Typesetting" panose="03020402040406030203" pitchFamily="66" charset="-78"/>
                <a:cs typeface="Arabic Typesetting" panose="03020402040406030203" pitchFamily="66" charset="-78"/>
              </a:rPr>
              <a:t>Une image ou un état confus de l’égalité mène à un état révolutionnaire</a:t>
            </a:r>
            <a:r>
              <a:rPr lang="fr-FR" sz="2100" dirty="0">
                <a:latin typeface="Arabic Typesetting" panose="03020402040406030203" pitchFamily="66" charset="-78"/>
                <a:cs typeface="Arabic Typesetting" panose="03020402040406030203" pitchFamily="66" charset="-78"/>
              </a:rPr>
              <a:t>.</a:t>
            </a:r>
          </a:p>
          <a:p>
            <a:pPr marL="457200" lvl="3" indent="0">
              <a:lnSpc>
                <a:spcPct val="100000"/>
              </a:lnSpc>
              <a:buNone/>
            </a:pPr>
            <a:endParaRPr lang="fr-FR" sz="2100" dirty="0">
              <a:latin typeface="Arabic Typesetting" panose="03020402040406030203" pitchFamily="66" charset="-78"/>
              <a:cs typeface="Arabic Typesetting" panose="03020402040406030203" pitchFamily="66" charset="-78"/>
            </a:endParaRPr>
          </a:p>
        </p:txBody>
      </p:sp>
      <p:sp>
        <p:nvSpPr>
          <p:cNvPr id="9" name="Espace réservé du contenu 2">
            <a:extLst>
              <a:ext uri="{FF2B5EF4-FFF2-40B4-BE49-F238E27FC236}">
                <a16:creationId xmlns:a16="http://schemas.microsoft.com/office/drawing/2014/main" id="{6C525BCA-7CFB-49D1-A57F-921F3A940F57}"/>
              </a:ext>
            </a:extLst>
          </p:cNvPr>
          <p:cNvSpPr txBox="1">
            <a:spLocks/>
          </p:cNvSpPr>
          <p:nvPr/>
        </p:nvSpPr>
        <p:spPr>
          <a:xfrm>
            <a:off x="224714" y="4566450"/>
            <a:ext cx="9441561" cy="2288577"/>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457200" lvl="3" indent="0">
              <a:lnSpc>
                <a:spcPct val="100000"/>
              </a:lnSpc>
              <a:buNone/>
            </a:pPr>
            <a:r>
              <a:rPr lang="fr-FR" sz="2100" dirty="0">
                <a:latin typeface="Arabic Typesetting" panose="03020402040406030203" pitchFamily="66" charset="-78"/>
                <a:cs typeface="Arabic Typesetting" panose="03020402040406030203" pitchFamily="66" charset="-78"/>
              </a:rPr>
              <a:t>Pour T. la démocratie </a:t>
            </a:r>
            <a:r>
              <a:rPr lang="fr-FR" sz="2100" i="1" dirty="0">
                <a:latin typeface="Arabic Typesetting" panose="03020402040406030203" pitchFamily="66" charset="-78"/>
                <a:cs typeface="Arabic Typesetting" panose="03020402040406030203" pitchFamily="66" charset="-78"/>
              </a:rPr>
              <a:t>majoritaire</a:t>
            </a:r>
            <a:r>
              <a:rPr lang="fr-FR" sz="2100" dirty="0">
                <a:latin typeface="Arabic Typesetting" panose="03020402040406030203" pitchFamily="66" charset="-78"/>
                <a:cs typeface="Arabic Typesetting" panose="03020402040406030203" pitchFamily="66" charset="-78"/>
              </a:rPr>
              <a:t> fonctionne mieux là où les hommes sont égaux entre eux; différence entre Amérique et Europe où le pouvoir administratif continue à s’exécuter </a:t>
            </a:r>
            <a:r>
              <a:rPr lang="fr-FR" sz="2100" i="1" dirty="0">
                <a:solidFill>
                  <a:srgbClr val="B36C1D"/>
                </a:solidFill>
                <a:latin typeface="Arabic Typesetting" panose="03020402040406030203" pitchFamily="66" charset="-78"/>
                <a:cs typeface="Arabic Typesetting" panose="03020402040406030203" pitchFamily="66" charset="-78"/>
              </a:rPr>
              <a:t>(</a:t>
            </a:r>
            <a:r>
              <a:rPr lang="fr-FR" sz="2100" i="1" dirty="0" err="1">
                <a:solidFill>
                  <a:srgbClr val="B36C1D"/>
                </a:solidFill>
                <a:latin typeface="Arabic Typesetting" panose="03020402040406030203" pitchFamily="66" charset="-78"/>
                <a:cs typeface="Arabic Typesetting" panose="03020402040406030203" pitchFamily="66" charset="-78"/>
              </a:rPr>
              <a:t>cf</a:t>
            </a:r>
            <a:r>
              <a:rPr lang="fr-FR" sz="2100" i="1" dirty="0">
                <a:solidFill>
                  <a:srgbClr val="B36C1D"/>
                </a:solidFill>
                <a:latin typeface="Arabic Typesetting" panose="03020402040406030203" pitchFamily="66" charset="-78"/>
                <a:cs typeface="Arabic Typesetting" panose="03020402040406030203" pitchFamily="66" charset="-78"/>
              </a:rPr>
              <a:t> Bourdieu)</a:t>
            </a:r>
            <a:r>
              <a:rPr lang="fr-FR" sz="2100" dirty="0">
                <a:latin typeface="Arabic Typesetting" panose="03020402040406030203" pitchFamily="66" charset="-78"/>
                <a:cs typeface="Arabic Typesetting" panose="03020402040406030203" pitchFamily="66" charset="-78"/>
              </a:rPr>
              <a:t>. Plus encore, il se soucie de l’aristocratie industrielle »: « C’est en vain que les lois et les mœurs ont pris soin de briser toutes les barrières ; une théorie industrielle plus puissante que les mœurs et les lois l’a attaché (…) On voie l’aristocratie sortir par un effort naturel du sein même de la démocratie ». « L’aristocratie que fonde le négoce </a:t>
            </a:r>
            <a:r>
              <a:rPr lang="fr-FR" sz="2100" u="sng" dirty="0">
                <a:latin typeface="Arabic Typesetting" panose="03020402040406030203" pitchFamily="66" charset="-78"/>
                <a:cs typeface="Arabic Typesetting" panose="03020402040406030203" pitchFamily="66" charset="-78"/>
              </a:rPr>
              <a:t>ne se fixe presque jamais au milieu</a:t>
            </a:r>
            <a:r>
              <a:rPr lang="fr-FR" sz="2100" dirty="0">
                <a:latin typeface="Arabic Typesetting" panose="03020402040406030203" pitchFamily="66" charset="-78"/>
                <a:cs typeface="Arabic Typesetting" panose="03020402040406030203" pitchFamily="66" charset="-78"/>
              </a:rPr>
              <a:t> de la population ; son but n’est point de gouverner celle-ci, mais de s’en servir »: source de </a:t>
            </a:r>
            <a:r>
              <a:rPr lang="fr-FR" sz="2100" b="1" dirty="0">
                <a:latin typeface="Arabic Typesetting" panose="03020402040406030203" pitchFamily="66" charset="-78"/>
                <a:cs typeface="Arabic Typesetting" panose="03020402040406030203" pitchFamily="66" charset="-78"/>
              </a:rPr>
              <a:t>reterritorialisation </a:t>
            </a:r>
            <a:r>
              <a:rPr lang="fr-FR" sz="2100" dirty="0">
                <a:latin typeface="Arabic Typesetting" panose="03020402040406030203" pitchFamily="66" charset="-78"/>
                <a:cs typeface="Arabic Typesetting" panose="03020402040406030203" pitchFamily="66" charset="-78"/>
              </a:rPr>
              <a:t>alors?</a:t>
            </a:r>
          </a:p>
          <a:p>
            <a:pPr marL="457200" lvl="3" indent="0">
              <a:lnSpc>
                <a:spcPct val="100000"/>
              </a:lnSpc>
              <a:buFont typeface="Wingdings 3" pitchFamily="18" charset="2"/>
              <a:buNone/>
            </a:pPr>
            <a:endParaRPr lang="fr-FR" sz="2100" i="1" dirty="0">
              <a:solidFill>
                <a:srgbClr val="8F9D0B"/>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004622179"/>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03386" y="668554"/>
            <a:ext cx="10988614" cy="1267039"/>
          </a:xfrm>
        </p:spPr>
        <p:txBody>
          <a:bodyPr>
            <a:normAutofit fontScale="90000"/>
          </a:bodyPr>
          <a:lstStyle/>
          <a:p>
            <a:r>
              <a:rPr lang="fr-FR" i="1" dirty="0">
                <a:solidFill>
                  <a:schemeClr val="bg1">
                    <a:lumMod val="65000"/>
                  </a:schemeClr>
                </a:solidFill>
                <a:latin typeface="Arabic Typesetting" panose="03020402040406030203" pitchFamily="66" charset="-78"/>
                <a:cs typeface="Arabic Typesetting" panose="03020402040406030203" pitchFamily="66" charset="-78"/>
              </a:rPr>
              <a:t>Extra:</a:t>
            </a:r>
            <a:r>
              <a:rPr lang="fr-FR" dirty="0">
                <a:solidFill>
                  <a:schemeClr val="bg1">
                    <a:lumMod val="65000"/>
                  </a:schemeClr>
                </a:solidFill>
                <a:latin typeface="Arabic Typesetting" panose="03020402040406030203" pitchFamily="66" charset="-78"/>
                <a:cs typeface="Arabic Typesetting" panose="03020402040406030203" pitchFamily="66" charset="-78"/>
              </a:rPr>
              <a:t> Le principe économique d’un régime démocratique</a:t>
            </a:r>
          </a:p>
        </p:txBody>
      </p:sp>
      <p:sp>
        <p:nvSpPr>
          <p:cNvPr id="3" name="Espace réservé du contenu 2"/>
          <p:cNvSpPr>
            <a:spLocks noGrp="1"/>
          </p:cNvSpPr>
          <p:nvPr>
            <p:ph idx="1"/>
          </p:nvPr>
        </p:nvSpPr>
        <p:spPr>
          <a:xfrm>
            <a:off x="822386" y="2104796"/>
            <a:ext cx="10222992" cy="3844622"/>
          </a:xfrm>
        </p:spPr>
        <p:txBody>
          <a:bodyPr>
            <a:normAutofit fontScale="92500" lnSpcReduction="10000"/>
          </a:bodyPr>
          <a:lstStyle/>
          <a:p>
            <a:pPr marL="457200" lvl="3" indent="0" algn="just">
              <a:lnSpc>
                <a:spcPct val="100000"/>
              </a:lnSpc>
              <a:buNone/>
            </a:pPr>
            <a:r>
              <a:rPr lang="fr-FR" sz="2800" dirty="0">
                <a:latin typeface="Arabic Typesetting" panose="03020402040406030203" pitchFamily="66" charset="-78"/>
                <a:cs typeface="Arabic Typesetting" panose="03020402040406030203" pitchFamily="66" charset="-78"/>
              </a:rPr>
              <a:t>Tocqueville: « L’homme du peuple, aux Etats-Unis, a compris l’influence qu’exerce la prospérité générale sur son bonheur ; l’idée si simple et cependant si peu connue du </a:t>
            </a:r>
            <a:r>
              <a:rPr lang="fr-FR" sz="2800" dirty="0">
                <a:solidFill>
                  <a:srgbClr val="8C4028"/>
                </a:solidFill>
                <a:latin typeface="Arabic Typesetting" panose="03020402040406030203" pitchFamily="66" charset="-78"/>
                <a:cs typeface="Arabic Typesetting" panose="03020402040406030203" pitchFamily="66" charset="-78"/>
              </a:rPr>
              <a:t>peuple</a:t>
            </a:r>
            <a:r>
              <a:rPr lang="fr-FR" sz="2800" dirty="0">
                <a:latin typeface="Arabic Typesetting" panose="03020402040406030203" pitchFamily="66" charset="-78"/>
                <a:cs typeface="Arabic Typesetting" panose="03020402040406030203" pitchFamily="66" charset="-78"/>
              </a:rPr>
              <a:t> […] </a:t>
            </a:r>
            <a:r>
              <a:rPr lang="fr-FR" sz="2800" u="sng" dirty="0">
                <a:latin typeface="Arabic Typesetting" panose="03020402040406030203" pitchFamily="66" charset="-78"/>
                <a:cs typeface="Arabic Typesetting" panose="03020402040406030203" pitchFamily="66" charset="-78"/>
              </a:rPr>
              <a:t>Un homme comprend l’influence qu’a le bien être du pays sur le sien propre ; il sait que la </a:t>
            </a:r>
            <a:r>
              <a:rPr lang="fr-FR" sz="2800" u="sng" dirty="0">
                <a:solidFill>
                  <a:srgbClr val="8C4028"/>
                </a:solidFill>
                <a:latin typeface="Arabic Typesetting" panose="03020402040406030203" pitchFamily="66" charset="-78"/>
                <a:cs typeface="Arabic Typesetting" panose="03020402040406030203" pitchFamily="66" charset="-78"/>
              </a:rPr>
              <a:t>loi</a:t>
            </a:r>
            <a:r>
              <a:rPr lang="fr-FR" sz="2800" u="sng" dirty="0">
                <a:latin typeface="Arabic Typesetting" panose="03020402040406030203" pitchFamily="66" charset="-78"/>
                <a:cs typeface="Arabic Typesetting" panose="03020402040406030203" pitchFamily="66" charset="-78"/>
              </a:rPr>
              <a:t> lui permet de contribuer à produire ce </a:t>
            </a:r>
            <a:r>
              <a:rPr lang="fr-FR" sz="2800" u="sng" dirty="0">
                <a:solidFill>
                  <a:srgbClr val="3F8193"/>
                </a:solidFill>
                <a:latin typeface="Arabic Typesetting" panose="03020402040406030203" pitchFamily="66" charset="-78"/>
                <a:cs typeface="Arabic Typesetting" panose="03020402040406030203" pitchFamily="66" charset="-78"/>
              </a:rPr>
              <a:t>bien être</a:t>
            </a:r>
            <a:r>
              <a:rPr lang="fr-FR" sz="2800" u="sng" dirty="0">
                <a:latin typeface="Arabic Typesetting" panose="03020402040406030203" pitchFamily="66" charset="-78"/>
                <a:cs typeface="Arabic Typesetting" panose="03020402040406030203" pitchFamily="66" charset="-78"/>
              </a:rPr>
              <a:t>, et il s’intéresse à la </a:t>
            </a:r>
            <a:r>
              <a:rPr lang="fr-FR" sz="2800" u="sng" dirty="0">
                <a:solidFill>
                  <a:srgbClr val="3F8193"/>
                </a:solidFill>
                <a:latin typeface="Arabic Typesetting" panose="03020402040406030203" pitchFamily="66" charset="-78"/>
                <a:cs typeface="Arabic Typesetting" panose="03020402040406030203" pitchFamily="66" charset="-78"/>
              </a:rPr>
              <a:t>prospérité</a:t>
            </a:r>
            <a:r>
              <a:rPr lang="fr-FR" sz="2800" u="sng" dirty="0">
                <a:latin typeface="Arabic Typesetting" panose="03020402040406030203" pitchFamily="66" charset="-78"/>
                <a:cs typeface="Arabic Typesetting" panose="03020402040406030203" pitchFamily="66" charset="-78"/>
              </a:rPr>
              <a:t> de son pays, d’abord comme à une chose qui lui est utile, et ensuite comme à son ouvrage</a:t>
            </a:r>
            <a:r>
              <a:rPr lang="fr-FR" sz="2800" dirty="0">
                <a:latin typeface="Arabic Typesetting" panose="03020402040406030203" pitchFamily="66" charset="-78"/>
                <a:cs typeface="Arabic Typesetting" panose="03020402040406030203" pitchFamily="66" charset="-78"/>
              </a:rPr>
              <a:t> ». Or: « Je ne crois pas qu’il soit aussi facile qu’on l’imagine de (…) faire de grandes et de fréquentes révolutions dans les intelligences [dans les peuples démocratiques]. Ce n’est pas que l’esprit humain y soit oisif ; il s’agite sans cesse ; mais il exerce plutôt à varier à l’infini les conséquences des principes connus ». Et de principe connu il y en a un: Descola (2022): « les humains </a:t>
            </a:r>
            <a:r>
              <a:rPr lang="fr-FR" sz="2800" u="sng" dirty="0">
                <a:latin typeface="Arabic Typesetting" panose="03020402040406030203" pitchFamily="66" charset="-78"/>
                <a:cs typeface="Arabic Typesetting" panose="03020402040406030203" pitchFamily="66" charset="-78"/>
              </a:rPr>
              <a:t>dans leur grande majorité ont maintenant pris l’habitude de l’Etat, à tout le moins d’</a:t>
            </a:r>
            <a:r>
              <a:rPr lang="fr-FR" sz="2800" u="sng" dirty="0">
                <a:solidFill>
                  <a:srgbClr val="8C4028"/>
                </a:solidFill>
                <a:latin typeface="Arabic Typesetting" panose="03020402040406030203" pitchFamily="66" charset="-78"/>
                <a:cs typeface="Arabic Typesetting" panose="03020402040406030203" pitchFamily="66" charset="-78"/>
              </a:rPr>
              <a:t>organes</a:t>
            </a:r>
            <a:r>
              <a:rPr lang="fr-FR" sz="2800" u="sng" dirty="0">
                <a:latin typeface="Arabic Typesetting" panose="03020402040406030203" pitchFamily="66" charset="-78"/>
                <a:cs typeface="Arabic Typesetting" panose="03020402040406030203" pitchFamily="66" charset="-78"/>
              </a:rPr>
              <a:t> plus ou moins </a:t>
            </a:r>
            <a:r>
              <a:rPr lang="fr-FR" sz="2800" u="sng" dirty="0">
                <a:solidFill>
                  <a:srgbClr val="8C4028"/>
                </a:solidFill>
                <a:latin typeface="Arabic Typesetting" panose="03020402040406030203" pitchFamily="66" charset="-78"/>
                <a:cs typeface="Arabic Typesetting" panose="03020402040406030203" pitchFamily="66" charset="-78"/>
              </a:rPr>
              <a:t>centralisés</a:t>
            </a:r>
            <a:r>
              <a:rPr lang="fr-FR" sz="2800" u="sng" dirty="0">
                <a:latin typeface="Arabic Typesetting" panose="03020402040406030203" pitchFamily="66" charset="-78"/>
                <a:cs typeface="Arabic Typesetting" panose="03020402040406030203" pitchFamily="66" charset="-78"/>
              </a:rPr>
              <a:t> collecteurs d’</a:t>
            </a:r>
            <a:r>
              <a:rPr lang="fr-FR" sz="2800" u="sng" dirty="0">
                <a:solidFill>
                  <a:srgbClr val="3F8193"/>
                </a:solidFill>
                <a:latin typeface="Arabic Typesetting" panose="03020402040406030203" pitchFamily="66" charset="-78"/>
                <a:cs typeface="Arabic Typesetting" panose="03020402040406030203" pitchFamily="66" charset="-78"/>
              </a:rPr>
              <a:t>impôts</a:t>
            </a:r>
            <a:r>
              <a:rPr lang="fr-FR" sz="2800" dirty="0">
                <a:latin typeface="Arabic Typesetting" panose="03020402040406030203" pitchFamily="66" charset="-78"/>
                <a:cs typeface="Arabic Typesetting" panose="03020402040406030203" pitchFamily="66" charset="-78"/>
              </a:rPr>
              <a:t>. » </a:t>
            </a:r>
          </a:p>
          <a:p>
            <a:pPr marL="457200" lvl="3" indent="0" algn="just">
              <a:lnSpc>
                <a:spcPct val="100000"/>
              </a:lnSpc>
              <a:buNone/>
            </a:pPr>
            <a:endParaRPr lang="fr-FR" sz="2800" dirty="0">
              <a:latin typeface="Arabic Typesetting" panose="03020402040406030203" pitchFamily="66" charset="-78"/>
              <a:cs typeface="Arabic Typesetting" panose="03020402040406030203" pitchFamily="66" charset="-78"/>
            </a:endParaRP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22</a:t>
            </a:fld>
            <a:endParaRPr lang="en-US" dirty="0"/>
          </a:p>
        </p:txBody>
      </p:sp>
    </p:spTree>
    <p:extLst>
      <p:ext uri="{BB962C8B-B14F-4D97-AF65-F5344CB8AC3E}">
        <p14:creationId xmlns:p14="http://schemas.microsoft.com/office/powerpoint/2010/main" val="2850860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54F1AD5-90D7-4919-B067-A672708B2E1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66510" y="-91440"/>
            <a:ext cx="5803295" cy="6949439"/>
          </a:xfrm>
          <a:prstGeom prst="rect">
            <a:avLst/>
          </a:prstGeom>
          <a:noFill/>
          <a:ln>
            <a:noFill/>
          </a:ln>
        </p:spPr>
      </p:pic>
      <p:cxnSp>
        <p:nvCxnSpPr>
          <p:cNvPr id="7" name="Connecteur droit 6"/>
          <p:cNvCxnSpPr/>
          <p:nvPr/>
        </p:nvCxnSpPr>
        <p:spPr>
          <a:xfrm>
            <a:off x="9362983" y="2107589"/>
            <a:ext cx="1003177" cy="142043"/>
          </a:xfrm>
          <a:prstGeom prst="line">
            <a:avLst/>
          </a:prstGeom>
          <a:ln w="47625">
            <a:solidFill>
              <a:srgbClr val="E60000"/>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6710037" y="2301965"/>
            <a:ext cx="1352366" cy="276999"/>
          </a:xfrm>
          <a:prstGeom prst="rect">
            <a:avLst/>
          </a:prstGeom>
          <a:noFill/>
        </p:spPr>
        <p:txBody>
          <a:bodyPr wrap="square" rtlCol="0">
            <a:spAutoFit/>
          </a:bodyPr>
          <a:lstStyle/>
          <a:p>
            <a:r>
              <a:rPr lang="fr-FR" sz="1200" b="1" dirty="0">
                <a:solidFill>
                  <a:srgbClr val="E60000"/>
                </a:solidFill>
              </a:rPr>
              <a:t>Haut-Valromey</a:t>
            </a:r>
          </a:p>
        </p:txBody>
      </p:sp>
      <p:sp>
        <p:nvSpPr>
          <p:cNvPr id="9" name="ZoneTexte 8"/>
          <p:cNvSpPr txBox="1"/>
          <p:nvPr/>
        </p:nvSpPr>
        <p:spPr>
          <a:xfrm>
            <a:off x="10336935" y="2739071"/>
            <a:ext cx="970626" cy="276999"/>
          </a:xfrm>
          <a:prstGeom prst="rect">
            <a:avLst/>
          </a:prstGeom>
          <a:noFill/>
        </p:spPr>
        <p:txBody>
          <a:bodyPr wrap="square" rtlCol="0">
            <a:spAutoFit/>
          </a:bodyPr>
          <a:lstStyle/>
          <a:p>
            <a:r>
              <a:rPr lang="fr-FR" sz="1200" b="1" dirty="0" err="1">
                <a:solidFill>
                  <a:srgbClr val="E60000"/>
                </a:solidFill>
              </a:rPr>
              <a:t>Challonges</a:t>
            </a:r>
            <a:endParaRPr lang="fr-FR" sz="1200" b="1" dirty="0">
              <a:solidFill>
                <a:srgbClr val="E60000"/>
              </a:solidFill>
            </a:endParaRPr>
          </a:p>
        </p:txBody>
      </p:sp>
      <p:sp>
        <p:nvSpPr>
          <p:cNvPr id="10" name="ZoneTexte 9"/>
          <p:cNvSpPr txBox="1"/>
          <p:nvPr/>
        </p:nvSpPr>
        <p:spPr>
          <a:xfrm>
            <a:off x="10855910" y="2521842"/>
            <a:ext cx="803429" cy="276999"/>
          </a:xfrm>
          <a:prstGeom prst="rect">
            <a:avLst/>
          </a:prstGeom>
          <a:noFill/>
        </p:spPr>
        <p:txBody>
          <a:bodyPr wrap="square" rtlCol="0">
            <a:spAutoFit/>
          </a:bodyPr>
          <a:lstStyle/>
          <a:p>
            <a:r>
              <a:rPr lang="fr-FR" sz="1200" b="1" dirty="0" err="1">
                <a:solidFill>
                  <a:srgbClr val="E60000"/>
                </a:solidFill>
              </a:rPr>
              <a:t>Marioz</a:t>
            </a:r>
            <a:endParaRPr lang="fr-FR" sz="1200" b="1" dirty="0">
              <a:solidFill>
                <a:srgbClr val="E60000"/>
              </a:solidFill>
            </a:endParaRPr>
          </a:p>
        </p:txBody>
      </p:sp>
      <p:sp>
        <p:nvSpPr>
          <p:cNvPr id="11" name="ZoneTexte 10"/>
          <p:cNvSpPr txBox="1"/>
          <p:nvPr/>
        </p:nvSpPr>
        <p:spPr>
          <a:xfrm>
            <a:off x="10392793" y="2163465"/>
            <a:ext cx="803429" cy="276999"/>
          </a:xfrm>
          <a:prstGeom prst="rect">
            <a:avLst/>
          </a:prstGeom>
          <a:noFill/>
        </p:spPr>
        <p:txBody>
          <a:bodyPr wrap="square" rtlCol="0">
            <a:spAutoFit/>
          </a:bodyPr>
          <a:lstStyle/>
          <a:p>
            <a:r>
              <a:rPr lang="fr-FR" sz="1200" b="1" dirty="0">
                <a:solidFill>
                  <a:srgbClr val="E60000"/>
                </a:solidFill>
              </a:rPr>
              <a:t>Confort</a:t>
            </a:r>
          </a:p>
        </p:txBody>
      </p:sp>
      <p:cxnSp>
        <p:nvCxnSpPr>
          <p:cNvPr id="12" name="Connecteur droit 11"/>
          <p:cNvCxnSpPr>
            <a:endCxn id="10" idx="1"/>
          </p:cNvCxnSpPr>
          <p:nvPr/>
        </p:nvCxnSpPr>
        <p:spPr>
          <a:xfrm>
            <a:off x="9817961" y="2521842"/>
            <a:ext cx="1037949" cy="138500"/>
          </a:xfrm>
          <a:prstGeom prst="line">
            <a:avLst/>
          </a:prstGeom>
          <a:ln w="47625">
            <a:solidFill>
              <a:srgbClr val="E6000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7939596" y="2436921"/>
            <a:ext cx="1003177" cy="142043"/>
          </a:xfrm>
          <a:prstGeom prst="line">
            <a:avLst/>
          </a:prstGeom>
          <a:ln w="47625">
            <a:solidFill>
              <a:srgbClr val="E6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9374819" y="2611514"/>
            <a:ext cx="991341" cy="187327"/>
          </a:xfrm>
          <a:prstGeom prst="line">
            <a:avLst/>
          </a:prstGeom>
          <a:ln w="47625">
            <a:solidFill>
              <a:srgbClr val="E60000"/>
            </a:solidFill>
          </a:ln>
        </p:spPr>
        <p:style>
          <a:lnRef idx="1">
            <a:schemeClr val="accent1"/>
          </a:lnRef>
          <a:fillRef idx="0">
            <a:schemeClr val="accent1"/>
          </a:fillRef>
          <a:effectRef idx="0">
            <a:schemeClr val="accent1"/>
          </a:effectRef>
          <a:fontRef idx="minor">
            <a:schemeClr val="tx1"/>
          </a:fontRef>
        </p:style>
      </p:cxnSp>
      <p:sp>
        <p:nvSpPr>
          <p:cNvPr id="19" name="Bouée 18"/>
          <p:cNvSpPr/>
          <p:nvPr/>
        </p:nvSpPr>
        <p:spPr>
          <a:xfrm>
            <a:off x="8981978" y="1922866"/>
            <a:ext cx="137603" cy="92359"/>
          </a:xfrm>
          <a:prstGeom prst="donut">
            <a:avLst/>
          </a:prstGeom>
          <a:solidFill>
            <a:srgbClr val="E60000"/>
          </a:solidFill>
          <a:ln w="12700">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Bouée 19"/>
          <p:cNvSpPr/>
          <p:nvPr/>
        </p:nvSpPr>
        <p:spPr>
          <a:xfrm>
            <a:off x="9075929" y="1781905"/>
            <a:ext cx="137603" cy="92359"/>
          </a:xfrm>
          <a:prstGeom prst="donut">
            <a:avLst/>
          </a:prstGeom>
          <a:solidFill>
            <a:srgbClr val="E60000"/>
          </a:solidFill>
          <a:ln w="12700">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Bouée 20"/>
          <p:cNvSpPr/>
          <p:nvPr/>
        </p:nvSpPr>
        <p:spPr>
          <a:xfrm>
            <a:off x="8853990" y="2536595"/>
            <a:ext cx="137603" cy="92359"/>
          </a:xfrm>
          <a:prstGeom prst="donut">
            <a:avLst/>
          </a:prstGeom>
          <a:solidFill>
            <a:srgbClr val="E60000"/>
          </a:solidFill>
          <a:ln w="12700">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Bouée 21"/>
          <p:cNvSpPr/>
          <p:nvPr/>
        </p:nvSpPr>
        <p:spPr>
          <a:xfrm>
            <a:off x="9323773" y="2061409"/>
            <a:ext cx="137603" cy="92359"/>
          </a:xfrm>
          <a:prstGeom prst="donut">
            <a:avLst/>
          </a:prstGeom>
          <a:solidFill>
            <a:srgbClr val="E60000"/>
          </a:solidFill>
          <a:ln w="12700">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Bouée 22"/>
          <p:cNvSpPr/>
          <p:nvPr/>
        </p:nvSpPr>
        <p:spPr>
          <a:xfrm>
            <a:off x="9766915" y="2481538"/>
            <a:ext cx="137603" cy="92359"/>
          </a:xfrm>
          <a:prstGeom prst="donut">
            <a:avLst/>
          </a:prstGeom>
          <a:solidFill>
            <a:srgbClr val="E60000"/>
          </a:solidFill>
          <a:ln w="12700">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 name="Bouée 23"/>
          <p:cNvSpPr/>
          <p:nvPr/>
        </p:nvSpPr>
        <p:spPr>
          <a:xfrm>
            <a:off x="9329693" y="2561208"/>
            <a:ext cx="137603" cy="92359"/>
          </a:xfrm>
          <a:prstGeom prst="donut">
            <a:avLst/>
          </a:prstGeom>
          <a:solidFill>
            <a:srgbClr val="E60000"/>
          </a:solidFill>
          <a:ln w="12700">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6" name="Rectangle 25"/>
          <p:cNvSpPr/>
          <p:nvPr/>
        </p:nvSpPr>
        <p:spPr>
          <a:xfrm>
            <a:off x="321542" y="1559758"/>
            <a:ext cx="5964167" cy="1754326"/>
          </a:xfrm>
          <a:prstGeom prst="rect">
            <a:avLst/>
          </a:prstGeom>
        </p:spPr>
        <p:txBody>
          <a:bodyPr wrap="square">
            <a:spAutoFit/>
          </a:bodyPr>
          <a:lstStyle/>
          <a:p>
            <a:pPr>
              <a:lnSpc>
                <a:spcPct val="150000"/>
              </a:lnSpc>
            </a:pPr>
            <a:r>
              <a:rPr lang="fr-FR" sz="2400" dirty="0">
                <a:latin typeface="Arabic Typesetting" panose="03020402040406030203" pitchFamily="66" charset="-78"/>
                <a:cs typeface="Arabic Typesetting" panose="03020402040406030203" pitchFamily="66" charset="-78"/>
              </a:rPr>
              <a:t>Territoire du Bugey-Genevois, le CPIE à partir de 2015 lance des démarches participatives dans des communes à dominante rurale (+/- 400 hab.).</a:t>
            </a:r>
          </a:p>
        </p:txBody>
      </p:sp>
      <p:pic>
        <p:nvPicPr>
          <p:cNvPr id="5123" name="Picture 3" descr="C:\Users\a0906288\Documents\EXCIPIENT - CPIE - Cit'In\EXCIPIENT 2020\Workshop Strasbourg 2-3 juin 2020\PWP Com Pouvoir d'agir CPIE\Procédure participative Forum.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18000" contrast="28000"/>
                    </a14:imgEffect>
                  </a14:imgLayer>
                </a14:imgProps>
              </a:ext>
              <a:ext uri="{28A0092B-C50C-407E-A947-70E740481C1C}">
                <a14:useLocalDpi xmlns:a14="http://schemas.microsoft.com/office/drawing/2010/main" val="0"/>
              </a:ext>
            </a:extLst>
          </a:blip>
          <a:srcRect l="2459" t="6030" r="4688" b="4644"/>
          <a:stretch/>
        </p:blipFill>
        <p:spPr bwMode="auto">
          <a:xfrm>
            <a:off x="1749651" y="2885072"/>
            <a:ext cx="4401381" cy="3972928"/>
          </a:xfrm>
          <a:prstGeom prst="rect">
            <a:avLst/>
          </a:prstGeom>
          <a:noFill/>
          <a:extLst>
            <a:ext uri="{909E8E84-426E-40DD-AFC4-6F175D3DCCD1}">
              <a14:hiddenFill xmlns:a14="http://schemas.microsoft.com/office/drawing/2010/main">
                <a:solidFill>
                  <a:srgbClr val="FFFFFF"/>
                </a:solidFill>
              </a14:hiddenFill>
            </a:ext>
          </a:extLst>
        </p:spPr>
      </p:pic>
      <p:sp>
        <p:nvSpPr>
          <p:cNvPr id="25" name="Titre 1">
            <a:extLst>
              <a:ext uri="{FF2B5EF4-FFF2-40B4-BE49-F238E27FC236}">
                <a16:creationId xmlns:a16="http://schemas.microsoft.com/office/drawing/2014/main" id="{90CD73F7-537B-4893-ABDC-2F64958C48ED}"/>
              </a:ext>
            </a:extLst>
          </p:cNvPr>
          <p:cNvSpPr>
            <a:spLocks noGrp="1"/>
          </p:cNvSpPr>
          <p:nvPr>
            <p:ph type="title"/>
          </p:nvPr>
        </p:nvSpPr>
        <p:spPr>
          <a:xfrm>
            <a:off x="321542" y="278399"/>
            <a:ext cx="8040208" cy="1499616"/>
          </a:xfrm>
        </p:spPr>
        <p:txBody>
          <a:bodyPr>
            <a:normAutofit/>
          </a:bodyPr>
          <a:lstStyle/>
          <a:p>
            <a:r>
              <a:rPr lang="fr-FR" sz="4800" dirty="0">
                <a:latin typeface="Arabic Typesetting" panose="03020402040406030203" pitchFamily="66" charset="-78"/>
                <a:cs typeface="Arabic Typesetting" panose="03020402040406030203" pitchFamily="66" charset="-78"/>
              </a:rPr>
              <a:t>Cas appliqué: En quête </a:t>
            </a:r>
            <a:br>
              <a:rPr lang="fr-FR" sz="4800" dirty="0">
                <a:latin typeface="Arabic Typesetting" panose="03020402040406030203" pitchFamily="66" charset="-78"/>
                <a:cs typeface="Arabic Typesetting" panose="03020402040406030203" pitchFamily="66" charset="-78"/>
              </a:rPr>
            </a:br>
            <a:r>
              <a:rPr lang="fr-FR" sz="4800" dirty="0">
                <a:latin typeface="Arabic Typesetting" panose="03020402040406030203" pitchFamily="66" charset="-78"/>
                <a:cs typeface="Arabic Typesetting" panose="03020402040406030203" pitchFamily="66" charset="-78"/>
              </a:rPr>
              <a:t>de  reterritorialisation </a:t>
            </a:r>
          </a:p>
        </p:txBody>
      </p:sp>
    </p:spTree>
    <p:extLst>
      <p:ext uri="{BB962C8B-B14F-4D97-AF65-F5344CB8AC3E}">
        <p14:creationId xmlns:p14="http://schemas.microsoft.com/office/powerpoint/2010/main" val="2641841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0269" y="1091766"/>
            <a:ext cx="8127994" cy="1200329"/>
          </a:xfrm>
          <a:prstGeom prst="rect">
            <a:avLst/>
          </a:prstGeom>
        </p:spPr>
        <p:txBody>
          <a:bodyPr wrap="square">
            <a:spAutoFit/>
          </a:bodyPr>
          <a:lstStyle/>
          <a:p>
            <a:pPr algn="just">
              <a:lnSpc>
                <a:spcPct val="150000"/>
              </a:lnSpc>
            </a:pPr>
            <a:r>
              <a:rPr lang="fr-FR" sz="2400" dirty="0">
                <a:latin typeface="Arabic Typesetting" panose="03020402040406030203" pitchFamily="66" charset="-78"/>
                <a:cs typeface="Arabic Typesetting" panose="03020402040406030203" pitchFamily="66" charset="-78"/>
              </a:rPr>
              <a:t>Cette expérience du Forum Agri-citoyens a-t-elle ouvert des alternatives aux tendances vécues dans ces territoires ?</a:t>
            </a:r>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776" r="15099"/>
          <a:stretch/>
        </p:blipFill>
        <p:spPr bwMode="auto">
          <a:xfrm>
            <a:off x="4077712" y="1788148"/>
            <a:ext cx="3589735" cy="2777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C:\Users\a0906288\Documents\EXCIPIENT - CPIE - Cit'In\EXCIPIENT 2020\Workshop Strasbourg 2-3 juin 2020\PWP Com Pouvoir d'agir CPIE\imagùùmù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0477" y="2663905"/>
            <a:ext cx="3141523" cy="41940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3CB1EF6-73EF-454B-B683-BB960B02A96D}"/>
              </a:ext>
            </a:extLst>
          </p:cNvPr>
          <p:cNvSpPr/>
          <p:nvPr/>
        </p:nvSpPr>
        <p:spPr>
          <a:xfrm>
            <a:off x="922482" y="4549676"/>
            <a:ext cx="8127995" cy="2308324"/>
          </a:xfrm>
          <a:prstGeom prst="rect">
            <a:avLst/>
          </a:prstGeom>
        </p:spPr>
        <p:txBody>
          <a:bodyPr wrap="square">
            <a:spAutoFit/>
          </a:bodyPr>
          <a:lstStyle/>
          <a:p>
            <a:pPr>
              <a:lnSpc>
                <a:spcPct val="150000"/>
              </a:lnSpc>
              <a:spcAft>
                <a:spcPts val="2400"/>
              </a:spcAft>
            </a:pPr>
            <a:r>
              <a:rPr lang="fr-FR" sz="2400" dirty="0">
                <a:latin typeface="Arabic Typesetting" panose="03020402040406030203" pitchFamily="66" charset="-78"/>
                <a:cs typeface="Arabic Typesetting" panose="03020402040406030203" pitchFamily="66" charset="-78"/>
              </a:rPr>
              <a:t>Il s’est soldé par des actions qui ont pu animer la vie des villages, pour les habitants qui les avaient porté: </a:t>
            </a:r>
            <a:r>
              <a:rPr lang="fr-FR" sz="2400" i="1" dirty="0">
                <a:latin typeface="Arabic Typesetting" panose="03020402040406030203" pitchFamily="66" charset="-78"/>
                <a:cs typeface="Arabic Typesetting" panose="03020402040406030203" pitchFamily="66" charset="-78"/>
              </a:rPr>
              <a:t>jardin partagé (plusieurs fois), produits à la cantine scolaire (deux fois), relais/magasin fermier, local ou lieu de convivialité, entretien des chemins communaux, signalisation des lieux, </a:t>
            </a:r>
            <a:r>
              <a:rPr lang="fr-FR" sz="2400" dirty="0">
                <a:latin typeface="Arabic Typesetting" panose="03020402040406030203" pitchFamily="66" charset="-78"/>
                <a:cs typeface="Arabic Typesetting" panose="03020402040406030203" pitchFamily="66" charset="-78"/>
              </a:rPr>
              <a:t>…</a:t>
            </a:r>
          </a:p>
        </p:txBody>
      </p:sp>
      <p:sp>
        <p:nvSpPr>
          <p:cNvPr id="10" name="Titre 1">
            <a:extLst>
              <a:ext uri="{FF2B5EF4-FFF2-40B4-BE49-F238E27FC236}">
                <a16:creationId xmlns:a16="http://schemas.microsoft.com/office/drawing/2014/main" id="{C713103B-3791-4E00-91EA-1ED509DD50A0}"/>
              </a:ext>
            </a:extLst>
          </p:cNvPr>
          <p:cNvSpPr>
            <a:spLocks noGrp="1"/>
          </p:cNvSpPr>
          <p:nvPr>
            <p:ph type="title"/>
          </p:nvPr>
        </p:nvSpPr>
        <p:spPr>
          <a:xfrm>
            <a:off x="1010269" y="405966"/>
            <a:ext cx="8040208" cy="685800"/>
          </a:xfrm>
        </p:spPr>
        <p:txBody>
          <a:bodyPr>
            <a:normAutofit fontScale="90000"/>
          </a:bodyPr>
          <a:lstStyle/>
          <a:p>
            <a:r>
              <a:rPr lang="fr-FR" dirty="0">
                <a:latin typeface="Arabic Typesetting" panose="03020402040406030203" pitchFamily="66" charset="-78"/>
                <a:cs typeface="Arabic Typesetting" panose="03020402040406030203" pitchFamily="66" charset="-78"/>
              </a:rPr>
              <a:t>Cas appliqué</a:t>
            </a:r>
          </a:p>
        </p:txBody>
      </p:sp>
    </p:spTree>
    <p:extLst>
      <p:ext uri="{BB962C8B-B14F-4D97-AF65-F5344CB8AC3E}">
        <p14:creationId xmlns:p14="http://schemas.microsoft.com/office/powerpoint/2010/main" val="4029645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C:\Users\a0906288\Documents\Articles en préparation\Article UCHRONIE CPIE\1er Envoi Manuscrit\Carte n 1 Le carrefour de Challonges.jpg">
            <a:extLst>
              <a:ext uri="{FF2B5EF4-FFF2-40B4-BE49-F238E27FC236}">
                <a16:creationId xmlns:a16="http://schemas.microsoft.com/office/drawing/2014/main" id="{9AC60232-80EE-4EBD-A385-DD671CAE819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 y="1243425"/>
            <a:ext cx="7166610" cy="3402852"/>
          </a:xfrm>
          <a:prstGeom prst="rect">
            <a:avLst/>
          </a:prstGeom>
          <a:noFill/>
          <a:ln>
            <a:noFill/>
          </a:ln>
        </p:spPr>
      </p:pic>
      <p:sp>
        <p:nvSpPr>
          <p:cNvPr id="2" name="Rectangle 1">
            <a:extLst>
              <a:ext uri="{FF2B5EF4-FFF2-40B4-BE49-F238E27FC236}">
                <a16:creationId xmlns:a16="http://schemas.microsoft.com/office/drawing/2014/main" id="{876E790E-D0AB-4875-BA1A-29A6AC169C90}"/>
              </a:ext>
            </a:extLst>
          </p:cNvPr>
          <p:cNvSpPr/>
          <p:nvPr/>
        </p:nvSpPr>
        <p:spPr>
          <a:xfrm>
            <a:off x="739786" y="1593772"/>
            <a:ext cx="11681460" cy="447045"/>
          </a:xfrm>
          <a:prstGeom prst="rect">
            <a:avLst/>
          </a:prstGeom>
        </p:spPr>
        <p:txBody>
          <a:bodyPr wrap="square">
            <a:spAutoFit/>
          </a:bodyPr>
          <a:lstStyle/>
          <a:p>
            <a:pPr algn="just">
              <a:lnSpc>
                <a:spcPct val="140000"/>
              </a:lnSpc>
              <a:spcBef>
                <a:spcPts val="600"/>
              </a:spcBef>
              <a:spcAft>
                <a:spcPts val="0"/>
              </a:spcAft>
            </a:pPr>
            <a:r>
              <a:rPr lang="fr-FR" dirty="0">
                <a:solidFill>
                  <a:srgbClr val="516481"/>
                </a:solidFill>
                <a:latin typeface="Garamond" panose="02020404030301010803" pitchFamily="18" charset="0"/>
                <a:ea typeface="Calibri" panose="020F0502020204030204" pitchFamily="34" charset="0"/>
                <a:cs typeface="Times New Roman" panose="02020603050405020304" pitchFamily="18" charset="0"/>
              </a:rPr>
              <a:t>Lors de la visite « sensible » nous passons par </a:t>
            </a:r>
            <a:r>
              <a:rPr lang="fr-FR" i="1" dirty="0">
                <a:solidFill>
                  <a:srgbClr val="516481"/>
                </a:solidFill>
                <a:latin typeface="Garamond" panose="02020404030301010803" pitchFamily="18" charset="0"/>
                <a:ea typeface="Calibri" panose="020F0502020204030204" pitchFamily="34" charset="0"/>
                <a:cs typeface="Times New Roman" panose="02020603050405020304" pitchFamily="18" charset="0"/>
              </a:rPr>
              <a:t>le</a:t>
            </a:r>
            <a:r>
              <a:rPr lang="fr-FR" dirty="0">
                <a:solidFill>
                  <a:srgbClr val="516481"/>
                </a:solidFill>
                <a:latin typeface="Garamond" panose="02020404030301010803" pitchFamily="18" charset="0"/>
                <a:ea typeface="Calibri" panose="020F0502020204030204" pitchFamily="34" charset="0"/>
                <a:cs typeface="Times New Roman" panose="02020603050405020304" pitchFamily="18" charset="0"/>
              </a:rPr>
              <a:t> </a:t>
            </a:r>
            <a:r>
              <a:rPr lang="fr-FR" i="1" dirty="0">
                <a:solidFill>
                  <a:srgbClr val="516481"/>
                </a:solidFill>
                <a:latin typeface="Garamond" panose="02020404030301010803" pitchFamily="18" charset="0"/>
                <a:ea typeface="Calibri" panose="020F0502020204030204" pitchFamily="34" charset="0"/>
                <a:cs typeface="Times New Roman" panose="02020603050405020304" pitchFamily="18" charset="0"/>
              </a:rPr>
              <a:t>carrefour</a:t>
            </a:r>
            <a:r>
              <a:rPr lang="fr-FR" dirty="0">
                <a:solidFill>
                  <a:srgbClr val="516481"/>
                </a:solidFill>
                <a:latin typeface="Garamond" panose="02020404030301010803" pitchFamily="18" charset="0"/>
                <a:ea typeface="Calibri" panose="020F0502020204030204" pitchFamily="34" charset="0"/>
                <a:cs typeface="Times New Roman" panose="02020603050405020304" pitchFamily="18" charset="0"/>
              </a:rPr>
              <a:t> (pastille bleue). </a:t>
            </a:r>
            <a:endParaRPr lang="fr-FR" dirty="0">
              <a:solidFill>
                <a:srgbClr val="51648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C6E6A390-8381-4DE2-82D0-1B5277099DA5}"/>
              </a:ext>
            </a:extLst>
          </p:cNvPr>
          <p:cNvSpPr/>
          <p:nvPr/>
        </p:nvSpPr>
        <p:spPr>
          <a:xfrm>
            <a:off x="7600950" y="1096844"/>
            <a:ext cx="4177651" cy="3549433"/>
          </a:xfrm>
          <a:prstGeom prst="rect">
            <a:avLst/>
          </a:prstGeom>
        </p:spPr>
        <p:txBody>
          <a:bodyPr wrap="square">
            <a:spAutoFit/>
          </a:bodyPr>
          <a:lstStyle/>
          <a:p>
            <a:pPr algn="just">
              <a:lnSpc>
                <a:spcPct val="140000"/>
              </a:lnSpc>
              <a:spcBef>
                <a:spcPts val="600"/>
              </a:spcBef>
              <a:spcAft>
                <a:spcPts val="0"/>
              </a:spcAft>
            </a:pPr>
            <a:r>
              <a:rPr lang="fr-FR" dirty="0">
                <a:latin typeface="Garamond" panose="02020404030301010803" pitchFamily="18" charset="0"/>
                <a:ea typeface="Calibri" panose="020F0502020204030204" pitchFamily="34" charset="0"/>
                <a:cs typeface="Times New Roman" panose="02020603050405020304" pitchFamily="18" charset="0"/>
              </a:rPr>
              <a:t>C’est un lieu inconfortable. Le carrefour est emprunté à trop vive allure. Les champs de cultures céréalières ne communiquent pas avec ce qu’il jouxte. De rares promeneurs s’engouffrent dans un petit sentier. Ici, plusieurs </a:t>
            </a:r>
            <a:r>
              <a:rPr lang="fr-FR" i="1" dirty="0">
                <a:latin typeface="Garamond" panose="02020404030301010803" pitchFamily="18" charset="0"/>
                <a:ea typeface="Calibri" panose="020F0502020204030204" pitchFamily="34" charset="0"/>
                <a:cs typeface="Times New Roman" panose="02020603050405020304" pitchFamily="18" charset="0"/>
              </a:rPr>
              <a:t>territorialisation </a:t>
            </a:r>
            <a:r>
              <a:rPr lang="fr-FR" dirty="0">
                <a:latin typeface="Garamond" panose="02020404030301010803" pitchFamily="18" charset="0"/>
                <a:ea typeface="Calibri" panose="020F0502020204030204" pitchFamily="34" charset="0"/>
                <a:cs typeface="Times New Roman" panose="02020603050405020304" pitchFamily="18" charset="0"/>
              </a:rPr>
              <a:t>sourdes : des </a:t>
            </a:r>
            <a:r>
              <a:rPr lang="fr-FR" i="1" dirty="0">
                <a:latin typeface="Garamond" panose="02020404030301010803" pitchFamily="18" charset="0"/>
                <a:ea typeface="Calibri" panose="020F0502020204030204" pitchFamily="34" charset="0"/>
                <a:cs typeface="Times New Roman" panose="02020603050405020304" pitchFamily="18" charset="0"/>
              </a:rPr>
              <a:t>signes</a:t>
            </a:r>
            <a:r>
              <a:rPr lang="fr-FR" dirty="0">
                <a:latin typeface="Garamond" panose="02020404030301010803" pitchFamily="18" charset="0"/>
                <a:ea typeface="Calibri" panose="020F0502020204030204" pitchFamily="34" charset="0"/>
                <a:cs typeface="Times New Roman" panose="02020603050405020304" pitchFamily="18" charset="0"/>
              </a:rPr>
              <a:t> à l’état de non-signes, des </a:t>
            </a:r>
            <a:r>
              <a:rPr lang="fr-FR" i="1" dirty="0">
                <a:latin typeface="Garamond" panose="02020404030301010803" pitchFamily="18" charset="0"/>
                <a:ea typeface="Calibri" panose="020F0502020204030204" pitchFamily="34" charset="0"/>
                <a:cs typeface="Times New Roman" panose="02020603050405020304" pitchFamily="18" charset="0"/>
              </a:rPr>
              <a:t>actes</a:t>
            </a:r>
            <a:r>
              <a:rPr lang="fr-FR" dirty="0">
                <a:latin typeface="Garamond" panose="02020404030301010803" pitchFamily="18" charset="0"/>
                <a:ea typeface="Calibri" panose="020F0502020204030204" pitchFamily="34" charset="0"/>
                <a:cs typeface="Times New Roman" panose="02020603050405020304" pitchFamily="18" charset="0"/>
              </a:rPr>
              <a:t> machinaux, et des </a:t>
            </a:r>
            <a:r>
              <a:rPr lang="fr-FR" i="1" dirty="0">
                <a:latin typeface="Garamond" panose="02020404030301010803" pitchFamily="18" charset="0"/>
                <a:ea typeface="Calibri" panose="020F0502020204030204" pitchFamily="34" charset="0"/>
                <a:cs typeface="Times New Roman" panose="02020603050405020304" pitchFamily="18" charset="0"/>
              </a:rPr>
              <a:t>passions</a:t>
            </a:r>
            <a:r>
              <a:rPr lang="fr-FR" dirty="0">
                <a:latin typeface="Garamond" panose="02020404030301010803" pitchFamily="18" charset="0"/>
                <a:ea typeface="Calibri" panose="020F0502020204030204" pitchFamily="34" charset="0"/>
                <a:cs typeface="Times New Roman" panose="02020603050405020304" pitchFamily="18" charset="0"/>
              </a:rPr>
              <a:t> du village.. Peut-il y avoir de la place pour de nouvelles </a:t>
            </a:r>
            <a:r>
              <a:rPr lang="fr-FR" i="1" dirty="0">
                <a:latin typeface="Garamond" panose="02020404030301010803" pitchFamily="18" charset="0"/>
                <a:ea typeface="Calibri" panose="020F0502020204030204" pitchFamily="34" charset="0"/>
                <a:cs typeface="Times New Roman" panose="02020603050405020304" pitchFamily="18" charset="0"/>
              </a:rPr>
              <a:t>connexions</a:t>
            </a:r>
            <a:r>
              <a:rPr lang="fr-FR" dirty="0">
                <a:latin typeface="Garamond" panose="02020404030301010803" pitchFamily="18" charset="0"/>
                <a:ea typeface="Calibri" panose="020F0502020204030204" pitchFamily="34" charset="0"/>
                <a:cs typeface="Times New Roman" panose="02020603050405020304" pitchFamily="18" charset="0"/>
              </a:rPr>
              <a: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6AE47879-2114-4F43-8E67-805E8E888A7C}"/>
              </a:ext>
            </a:extLst>
          </p:cNvPr>
          <p:cNvSpPr/>
          <p:nvPr/>
        </p:nvSpPr>
        <p:spPr>
          <a:xfrm>
            <a:off x="0" y="4646277"/>
            <a:ext cx="12092940" cy="2181110"/>
          </a:xfrm>
          <a:prstGeom prst="rect">
            <a:avLst/>
          </a:prstGeom>
        </p:spPr>
        <p:txBody>
          <a:bodyPr wrap="square">
            <a:spAutoFit/>
          </a:bodyPr>
          <a:lstStyle/>
          <a:p>
            <a:pPr algn="just">
              <a:lnSpc>
                <a:spcPct val="140000"/>
              </a:lnSpc>
              <a:spcBef>
                <a:spcPts val="600"/>
              </a:spcBef>
              <a:spcAft>
                <a:spcPts val="0"/>
              </a:spcAft>
            </a:pPr>
            <a:r>
              <a:rPr lang="fr-FR" sz="1900" dirty="0">
                <a:latin typeface="Garamond" panose="02020404030301010803" pitchFamily="18" charset="0"/>
                <a:ea typeface="Calibri" panose="020F0502020204030204" pitchFamily="34" charset="0"/>
                <a:cs typeface="Times New Roman" panose="02020603050405020304" pitchFamily="18" charset="0"/>
              </a:rPr>
              <a:t>Lors de l’expérimentation, l’idée d’une tribune d’expression libre</a:t>
            </a:r>
            <a:r>
              <a:rPr lang="fr-FR" sz="1900" i="1" dirty="0">
                <a:latin typeface="Garamond" panose="02020404030301010803" pitchFamily="18" charset="0"/>
                <a:ea typeface="Calibri" panose="020F0502020204030204" pitchFamily="34" charset="0"/>
                <a:cs typeface="Times New Roman" panose="02020603050405020304" pitchFamily="18" charset="0"/>
              </a:rPr>
              <a:t>. Si elle avait été placée au carrefour…?</a:t>
            </a:r>
          </a:p>
          <a:p>
            <a:pPr algn="just">
              <a:lnSpc>
                <a:spcPct val="140000"/>
              </a:lnSpc>
              <a:spcBef>
                <a:spcPts val="600"/>
              </a:spcBef>
              <a:spcAft>
                <a:spcPts val="0"/>
              </a:spcAft>
            </a:pPr>
            <a:r>
              <a:rPr lang="fr-FR" sz="1900" dirty="0">
                <a:latin typeface="Garamond" panose="02020404030301010803" pitchFamily="18" charset="0"/>
                <a:ea typeface="Calibri" panose="020F0502020204030204" pitchFamily="34" charset="0"/>
                <a:cs typeface="Times New Roman" panose="02020603050405020304" pitchFamily="18" charset="0"/>
              </a:rPr>
              <a:t>Placardés un à un des « cris du cœur » singuliers : « rouler tue (nos enfants) »? En tous cas </a:t>
            </a:r>
            <a:r>
              <a:rPr lang="fr-FR" sz="1900" u="sng" dirty="0">
                <a:latin typeface="Garamond" panose="02020404030301010803" pitchFamily="18" charset="0"/>
                <a:ea typeface="Calibri" panose="020F0502020204030204" pitchFamily="34" charset="0"/>
                <a:cs typeface="Times New Roman" panose="02020603050405020304" pitchFamily="18" charset="0"/>
              </a:rPr>
              <a:t>des attracteurs pour d’autres expressions (Van </a:t>
            </a:r>
            <a:r>
              <a:rPr lang="fr-FR" sz="1900" u="sng" dirty="0" err="1">
                <a:latin typeface="Garamond" panose="02020404030301010803" pitchFamily="18" charset="0"/>
                <a:ea typeface="Calibri" panose="020F0502020204030204" pitchFamily="34" charset="0"/>
                <a:cs typeface="Times New Roman" panose="02020603050405020304" pitchFamily="18" charset="0"/>
              </a:rPr>
              <a:t>Wezemael</a:t>
            </a:r>
            <a:r>
              <a:rPr lang="fr-FR" sz="1900" u="sng" dirty="0">
                <a:latin typeface="Garamond" panose="02020404030301010803" pitchFamily="18" charset="0"/>
                <a:ea typeface="Calibri" panose="020F0502020204030204" pitchFamily="34" charset="0"/>
                <a:cs typeface="Times New Roman" panose="02020603050405020304" pitchFamily="18" charset="0"/>
              </a:rPr>
              <a:t>, 2008), qui définissent, en s’accumulant, les problèmes endurés</a:t>
            </a:r>
            <a:r>
              <a:rPr lang="fr-FR" sz="1900" dirty="0">
                <a:latin typeface="Garamond" panose="02020404030301010803" pitchFamily="18" charset="0"/>
                <a:ea typeface="Calibri" panose="020F0502020204030204" pitchFamily="34" charset="0"/>
                <a:cs typeface="Times New Roman" panose="02020603050405020304" pitchFamily="18" charset="0"/>
              </a:rPr>
              <a:t>. Se répandent en bordure de route et des champs. Se matérialise une sorte de mémorial; les marcheurs déposent des pierres. Cela forme des tumulus qui débordent sur la voierie…</a:t>
            </a:r>
            <a:endParaRPr lang="fr-FR"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re 1">
            <a:extLst>
              <a:ext uri="{FF2B5EF4-FFF2-40B4-BE49-F238E27FC236}">
                <a16:creationId xmlns:a16="http://schemas.microsoft.com/office/drawing/2014/main" id="{FF589970-B6F2-4AB5-BD59-FC901F6602E4}"/>
              </a:ext>
            </a:extLst>
          </p:cNvPr>
          <p:cNvSpPr>
            <a:spLocks noGrp="1"/>
          </p:cNvSpPr>
          <p:nvPr>
            <p:ph type="title"/>
          </p:nvPr>
        </p:nvSpPr>
        <p:spPr>
          <a:xfrm>
            <a:off x="1010268" y="264463"/>
            <a:ext cx="9779651" cy="685800"/>
          </a:xfrm>
        </p:spPr>
        <p:txBody>
          <a:bodyPr>
            <a:normAutofit fontScale="90000"/>
          </a:bodyPr>
          <a:lstStyle/>
          <a:p>
            <a:r>
              <a:rPr lang="fr-FR" dirty="0">
                <a:latin typeface="Arabic Typesetting" panose="03020402040406030203" pitchFamily="66" charset="-78"/>
                <a:cs typeface="Arabic Typesetting" panose="03020402040406030203" pitchFamily="66" charset="-78"/>
              </a:rPr>
              <a:t>Au carrefour des reterritorialisations (Deleuze et </a:t>
            </a:r>
            <a:r>
              <a:rPr lang="fr-FR" dirty="0" err="1">
                <a:latin typeface="Arabic Typesetting" panose="03020402040406030203" pitchFamily="66" charset="-78"/>
                <a:cs typeface="Arabic Typesetting" panose="03020402040406030203" pitchFamily="66" charset="-78"/>
              </a:rPr>
              <a:t>Gattari</a:t>
            </a:r>
            <a:r>
              <a:rPr lang="fr-FR" dirty="0">
                <a:latin typeface="Arabic Typesetting" panose="03020402040406030203" pitchFamily="66" charset="-78"/>
                <a:cs typeface="Arabic Typesetting" panose="03020402040406030203" pitchFamily="66" charset="-78"/>
              </a:rPr>
              <a:t>, 1980)</a:t>
            </a:r>
          </a:p>
        </p:txBody>
      </p:sp>
      <p:cxnSp>
        <p:nvCxnSpPr>
          <p:cNvPr id="7" name="Connecteur droit avec flèche 6">
            <a:extLst>
              <a:ext uri="{FF2B5EF4-FFF2-40B4-BE49-F238E27FC236}">
                <a16:creationId xmlns:a16="http://schemas.microsoft.com/office/drawing/2014/main" id="{3FC4A0A0-B10D-47DE-AA2C-A324562FEFB1}"/>
              </a:ext>
            </a:extLst>
          </p:cNvPr>
          <p:cNvCxnSpPr>
            <a:cxnSpLocks/>
          </p:cNvCxnSpPr>
          <p:nvPr/>
        </p:nvCxnSpPr>
        <p:spPr>
          <a:xfrm flipH="1">
            <a:off x="4960620" y="2040817"/>
            <a:ext cx="1085850" cy="462353"/>
          </a:xfrm>
          <a:prstGeom prst="straightConnector1">
            <a:avLst/>
          </a:prstGeom>
          <a:ln w="50800">
            <a:solidFill>
              <a:srgbClr val="00B0F0">
                <a:alpha val="58000"/>
              </a:srgbClr>
            </a:solidFill>
            <a:prstDash val="solid"/>
            <a:headEnd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5073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contenu 2">
            <a:extLst>
              <a:ext uri="{FF2B5EF4-FFF2-40B4-BE49-F238E27FC236}">
                <a16:creationId xmlns:a16="http://schemas.microsoft.com/office/drawing/2014/main" id="{DED7EAB0-6B59-4A9C-8799-B39EC40D8ACE}"/>
              </a:ext>
            </a:extLst>
          </p:cNvPr>
          <p:cNvSpPr>
            <a:spLocks noGrp="1"/>
          </p:cNvSpPr>
          <p:nvPr>
            <p:ph idx="1"/>
          </p:nvPr>
        </p:nvSpPr>
        <p:spPr>
          <a:xfrm>
            <a:off x="835824" y="2390929"/>
            <a:ext cx="10079826" cy="4172034"/>
          </a:xfrm>
        </p:spPr>
        <p:txBody>
          <a:bodyPr>
            <a:normAutofit fontScale="92500" lnSpcReduction="10000"/>
          </a:bodyPr>
          <a:lstStyle/>
          <a:p>
            <a:pPr marL="971550" lvl="3" indent="-514350">
              <a:lnSpc>
                <a:spcPct val="100000"/>
              </a:lnSpc>
              <a:buClr>
                <a:srgbClr val="72A2A1"/>
              </a:buClr>
              <a:buSzPct val="100000"/>
              <a:buFont typeface="+mj-lt"/>
              <a:buAutoNum type="arabicParenR"/>
            </a:pPr>
            <a:r>
              <a:rPr lang="fr-FR" sz="2600" dirty="0">
                <a:latin typeface="Arabic Typesetting" panose="03020402040406030203" pitchFamily="66" charset="-78"/>
                <a:cs typeface="Arabic Typesetting" panose="03020402040406030203" pitchFamily="66" charset="-78"/>
              </a:rPr>
              <a:t> Plusieurs territorialisations dont aucune ne s’impose. Une étincelle peut conduire à la « révolution », ou la « dissolution » de la société.</a:t>
            </a:r>
          </a:p>
          <a:p>
            <a:pPr marL="971550" lvl="3" indent="-514350">
              <a:lnSpc>
                <a:spcPct val="100000"/>
              </a:lnSpc>
              <a:buClr>
                <a:srgbClr val="72A2A1"/>
              </a:buClr>
              <a:buSzPct val="100000"/>
              <a:buFont typeface="+mj-lt"/>
              <a:buAutoNum type="arabicParenR"/>
            </a:pPr>
            <a:r>
              <a:rPr lang="fr-FR" sz="2600" dirty="0">
                <a:latin typeface="Arabic Typesetting" panose="03020402040406030203" pitchFamily="66" charset="-78"/>
                <a:cs typeface="Arabic Typesetting" panose="03020402040406030203" pitchFamily="66" charset="-78"/>
              </a:rPr>
              <a:t> Une opportunité de démocratie civile: la démarche participative proposée, comme une tentative de « les faire participer au gouvernement »</a:t>
            </a:r>
          </a:p>
          <a:p>
            <a:pPr marL="971550" lvl="3" indent="-514350">
              <a:lnSpc>
                <a:spcPct val="100000"/>
              </a:lnSpc>
              <a:buClr>
                <a:srgbClr val="72A2A1"/>
              </a:buClr>
              <a:buSzPct val="100000"/>
              <a:buFont typeface="+mj-lt"/>
              <a:buAutoNum type="arabicParenR"/>
            </a:pPr>
            <a:r>
              <a:rPr lang="fr-FR" sz="2600" dirty="0">
                <a:latin typeface="Arabic Typesetting" panose="03020402040406030203" pitchFamily="66" charset="-78"/>
                <a:cs typeface="Arabic Typesetting" panose="03020402040406030203" pitchFamily="66" charset="-78"/>
              </a:rPr>
              <a:t>Mais le sujet n’est pas priorisé lors de la participation</a:t>
            </a:r>
            <a:r>
              <a:rPr lang="fr-FR" sz="2600" dirty="0">
                <a:latin typeface="Arabic Typesetting" panose="03020402040406030203" pitchFamily="66" charset="-78"/>
                <a:cs typeface="Arabic Typesetting" panose="03020402040406030203" pitchFamily="66" charset="-78"/>
                <a:sym typeface="Wingdings" panose="05000000000000000000" pitchFamily="2" charset="2"/>
              </a:rPr>
              <a:t> (se déporte du foncier vers l’alimentation et le cadre de vie) </a:t>
            </a:r>
            <a:r>
              <a:rPr lang="fr-FR" sz="2600" dirty="0">
                <a:latin typeface="Arabic Typesetting" panose="03020402040406030203" pitchFamily="66" charset="-78"/>
                <a:cs typeface="Arabic Typesetting" panose="03020402040406030203" pitchFamily="66" charset="-78"/>
              </a:rPr>
              <a:t>: est-ce le choix de la majorité, d’une aristocratie? C’est un retour à la case départ.</a:t>
            </a:r>
          </a:p>
          <a:p>
            <a:pPr marL="971550" lvl="3" indent="-514350">
              <a:lnSpc>
                <a:spcPct val="100000"/>
              </a:lnSpc>
              <a:buClr>
                <a:srgbClr val="72A2A1"/>
              </a:buClr>
              <a:buSzPct val="100000"/>
              <a:buFont typeface="+mj-lt"/>
              <a:buAutoNum type="arabicParenR"/>
            </a:pPr>
            <a:r>
              <a:rPr lang="fr-FR" sz="2600" dirty="0">
                <a:latin typeface="Arabic Typesetting" panose="03020402040406030203" pitchFamily="66" charset="-78"/>
                <a:cs typeface="Arabic Typesetting" panose="03020402040406030203" pitchFamily="66" charset="-78"/>
              </a:rPr>
              <a:t> </a:t>
            </a:r>
            <a:r>
              <a:rPr lang="fr-FR" sz="2600" i="1" dirty="0">
                <a:latin typeface="Arabic Typesetting" panose="03020402040406030203" pitchFamily="66" charset="-78"/>
                <a:cs typeface="Arabic Typesetting" panose="03020402040406030203" pitchFamily="66" charset="-78"/>
              </a:rPr>
              <a:t>Uchronie</a:t>
            </a:r>
            <a:r>
              <a:rPr lang="fr-FR" sz="2600" dirty="0">
                <a:latin typeface="Arabic Typesetting" panose="03020402040406030203" pitchFamily="66" charset="-78"/>
                <a:cs typeface="Arabic Typesetting" panose="03020402040406030203" pitchFamily="66" charset="-78"/>
              </a:rPr>
              <a:t>: des déterritorialisations surviennent. Vont-elles ou non entrainer une reterritorialisation?</a:t>
            </a:r>
          </a:p>
          <a:p>
            <a:pPr marL="971550" lvl="3" indent="-514350">
              <a:lnSpc>
                <a:spcPct val="100000"/>
              </a:lnSpc>
              <a:buClr>
                <a:srgbClr val="72A2A1"/>
              </a:buClr>
              <a:buSzPct val="100000"/>
              <a:buFont typeface="+mj-lt"/>
              <a:buAutoNum type="arabicParenR"/>
            </a:pPr>
            <a:r>
              <a:rPr lang="fr-FR" sz="2600" dirty="0">
                <a:latin typeface="Arabic Typesetting" panose="03020402040406030203" pitchFamily="66" charset="-78"/>
                <a:cs typeface="Arabic Typesetting" panose="03020402040406030203" pitchFamily="66" charset="-78"/>
              </a:rPr>
              <a:t> Si reterritorialisation, laquelle? Organique, pour un rétablissement de l’économie politique (domination des frontaliers et céréaliers, pas de cosmopolitique), ou, une valorisation du potentiel expressif du lieu? Ici un arbitrage en termes de reterritorialisation redirige l’économie. Mais l’Etat favorise certains instruments </a:t>
            </a:r>
            <a:r>
              <a:rPr lang="fr-FR" sz="2400" i="1" dirty="0">
                <a:solidFill>
                  <a:srgbClr val="B36C1D"/>
                </a:solidFill>
                <a:latin typeface="Arabic Typesetting" panose="03020402040406030203" pitchFamily="66" charset="-78"/>
                <a:cs typeface="Arabic Typesetting" panose="03020402040406030203" pitchFamily="66" charset="-78"/>
              </a:rPr>
              <a:t>(cf. </a:t>
            </a:r>
            <a:r>
              <a:rPr lang="fr-FR" sz="2400" i="1" dirty="0" err="1">
                <a:solidFill>
                  <a:srgbClr val="B36C1D"/>
                </a:solidFill>
                <a:latin typeface="Arabic Typesetting" panose="03020402040406030203" pitchFamily="66" charset="-78"/>
                <a:cs typeface="Arabic Typesetting" panose="03020402040406030203" pitchFamily="66" charset="-78"/>
              </a:rPr>
              <a:t>Pistor</a:t>
            </a:r>
            <a:r>
              <a:rPr lang="fr-FR" sz="2400" i="1" dirty="0">
                <a:solidFill>
                  <a:srgbClr val="B36C1D"/>
                </a:solidFill>
                <a:latin typeface="Arabic Typesetting" panose="03020402040406030203" pitchFamily="66" charset="-78"/>
                <a:cs typeface="Arabic Typesetting" panose="03020402040406030203" pitchFamily="66" charset="-78"/>
              </a:rPr>
              <a:t>)</a:t>
            </a:r>
          </a:p>
          <a:p>
            <a:pPr marL="971550" lvl="3" indent="-514350">
              <a:lnSpc>
                <a:spcPct val="100000"/>
              </a:lnSpc>
              <a:buClr>
                <a:srgbClr val="72A2A1"/>
              </a:buClr>
              <a:buSzPct val="100000"/>
              <a:buFont typeface="+mj-lt"/>
              <a:buAutoNum type="arabicParenR"/>
            </a:pPr>
            <a:endParaRPr lang="fr-FR" sz="2600" dirty="0">
              <a:latin typeface="Arabic Typesetting" panose="03020402040406030203" pitchFamily="66" charset="-78"/>
              <a:cs typeface="Arabic Typesetting" panose="03020402040406030203" pitchFamily="66" charset="-78"/>
            </a:endParaRPr>
          </a:p>
          <a:p>
            <a:pPr marL="457200" lvl="3" indent="0">
              <a:lnSpc>
                <a:spcPct val="100000"/>
              </a:lnSpc>
              <a:buNone/>
            </a:pPr>
            <a:endParaRPr lang="fr-FR" sz="2600" dirty="0">
              <a:latin typeface="Arabic Typesetting" panose="03020402040406030203" pitchFamily="66" charset="-78"/>
              <a:cs typeface="Arabic Typesetting" panose="03020402040406030203" pitchFamily="66" charset="-78"/>
            </a:endParaRPr>
          </a:p>
          <a:p>
            <a:pPr lvl="3">
              <a:lnSpc>
                <a:spcPct val="100000"/>
              </a:lnSpc>
              <a:buFont typeface="Arial" charset="0"/>
              <a:buChar char="•"/>
            </a:pPr>
            <a:endParaRPr lang="fr-FR" sz="2600" dirty="0">
              <a:latin typeface="Arabic Typesetting" panose="03020402040406030203" pitchFamily="66" charset="-78"/>
              <a:cs typeface="Arabic Typesetting" panose="03020402040406030203" pitchFamily="66" charset="-78"/>
            </a:endParaRPr>
          </a:p>
        </p:txBody>
      </p:sp>
      <p:sp>
        <p:nvSpPr>
          <p:cNvPr id="6" name="Titre 1">
            <a:extLst>
              <a:ext uri="{FF2B5EF4-FFF2-40B4-BE49-F238E27FC236}">
                <a16:creationId xmlns:a16="http://schemas.microsoft.com/office/drawing/2014/main" id="{57E1DFD6-15E6-4929-B0E0-DE020E01E5B5}"/>
              </a:ext>
            </a:extLst>
          </p:cNvPr>
          <p:cNvSpPr txBox="1">
            <a:spLocks/>
          </p:cNvSpPr>
          <p:nvPr/>
        </p:nvSpPr>
        <p:spPr>
          <a:xfrm>
            <a:off x="1750292" y="598439"/>
            <a:ext cx="7736608"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fr-FR" sz="4800" dirty="0">
                <a:latin typeface="Arabic Typesetting" panose="03020402040406030203" pitchFamily="66" charset="-78"/>
                <a:cs typeface="Arabic Typesetting" panose="03020402040406030203" pitchFamily="66" charset="-78"/>
              </a:rPr>
              <a:t>En quête de  reterritorialisation </a:t>
            </a:r>
          </a:p>
        </p:txBody>
      </p:sp>
      <p:pic>
        <p:nvPicPr>
          <p:cNvPr id="7" name="Picture 2">
            <a:extLst>
              <a:ext uri="{FF2B5EF4-FFF2-40B4-BE49-F238E27FC236}">
                <a16:creationId xmlns:a16="http://schemas.microsoft.com/office/drawing/2014/main" id="{A2F9870F-D58C-4D49-933A-8501BF9259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9540" y="-68628"/>
            <a:ext cx="4362450" cy="2449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043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5718" y="533642"/>
            <a:ext cx="10553905" cy="1499616"/>
          </a:xfrm>
        </p:spPr>
        <p:txBody>
          <a:bodyPr>
            <a:normAutofit fontScale="90000"/>
          </a:bodyPr>
          <a:lstStyle/>
          <a:p>
            <a:r>
              <a:rPr lang="fr-FR" dirty="0">
                <a:latin typeface="Arabic Typesetting" panose="03020402040406030203" pitchFamily="66" charset="-78"/>
                <a:cs typeface="Arabic Typesetting" panose="03020402040406030203" pitchFamily="66" charset="-78"/>
              </a:rPr>
              <a:t>Conclusion: </a:t>
            </a:r>
            <a:r>
              <a:rPr lang="fr-FR" sz="4900" dirty="0">
                <a:latin typeface="Arabic Typesetting" panose="03020402040406030203" pitchFamily="66" charset="-78"/>
                <a:cs typeface="Arabic Typesetting" panose="03020402040406030203" pitchFamily="66" charset="-78"/>
              </a:rPr>
              <a:t>les nouveaux territoires de l’économie à l’Age de l’anthropocène</a:t>
            </a:r>
            <a:endParaRPr lang="fr-FR"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a:xfrm>
            <a:off x="830174" y="2210238"/>
            <a:ext cx="10222992" cy="3672840"/>
          </a:xfrm>
        </p:spPr>
        <p:txBody>
          <a:bodyPr>
            <a:normAutofit/>
          </a:bodyPr>
          <a:lstStyle/>
          <a:p>
            <a:pPr marL="1028700" lvl="3" indent="-571500">
              <a:lnSpc>
                <a:spcPct val="100000"/>
              </a:lnSpc>
              <a:spcAft>
                <a:spcPts val="1200"/>
              </a:spcAft>
              <a:buClr>
                <a:srgbClr val="3C8886"/>
              </a:buClr>
              <a:buFont typeface="+mj-lt"/>
              <a:buAutoNum type="romanLcPeriod"/>
            </a:pPr>
            <a:r>
              <a:rPr lang="fr-FR" sz="2800" dirty="0">
                <a:latin typeface="Arabic Typesetting" panose="03020402040406030203" pitchFamily="66" charset="-78"/>
                <a:cs typeface="Arabic Typesetting" panose="03020402040406030203" pitchFamily="66" charset="-78"/>
              </a:rPr>
              <a:t> Entre monarchie et république: (ré)établir le lien entre l’utilité privée et la prospérité du pays</a:t>
            </a:r>
          </a:p>
          <a:p>
            <a:pPr marL="1028700" lvl="3" indent="-571500">
              <a:lnSpc>
                <a:spcPct val="100000"/>
              </a:lnSpc>
              <a:spcAft>
                <a:spcPts val="1200"/>
              </a:spcAft>
              <a:buClr>
                <a:srgbClr val="3C8886"/>
              </a:buClr>
              <a:buFont typeface="+mj-lt"/>
              <a:buAutoNum type="romanLcPeriod"/>
            </a:pPr>
            <a:r>
              <a:rPr lang="fr-FR" sz="2800" dirty="0">
                <a:latin typeface="Arabic Typesetting" panose="03020402040406030203" pitchFamily="66" charset="-78"/>
                <a:cs typeface="Arabic Typesetting" panose="03020402040406030203" pitchFamily="66" charset="-78"/>
              </a:rPr>
              <a:t> /si cela échoue/ Entre révolution et dissolution: de l’efficacité des luttes pour préserver des « conditions d’existence »</a:t>
            </a:r>
          </a:p>
          <a:p>
            <a:pPr marL="1028700" lvl="3" indent="-571500" algn="just">
              <a:lnSpc>
                <a:spcPct val="100000"/>
              </a:lnSpc>
              <a:spcAft>
                <a:spcPts val="1200"/>
              </a:spcAft>
              <a:buClr>
                <a:srgbClr val="3C8886"/>
              </a:buClr>
              <a:buFont typeface="+mj-lt"/>
              <a:buAutoNum type="romanLcPeriod"/>
            </a:pPr>
            <a:r>
              <a:rPr lang="fr-FR" sz="2800" dirty="0">
                <a:latin typeface="Arabic Typesetting" panose="03020402040406030203" pitchFamily="66" charset="-78"/>
                <a:cs typeface="Arabic Typesetting" panose="03020402040406030203" pitchFamily="66" charset="-78"/>
              </a:rPr>
              <a:t> /si cela réussit/ Entre multitude et souveraineté: départager les options de reterritorialisation possibles sur des déterritorialisations existantes.</a:t>
            </a:r>
            <a:endParaRPr lang="fr-FR" sz="2800" i="1" dirty="0">
              <a:latin typeface="Arabic Typesetting" panose="03020402040406030203" pitchFamily="66" charset="-78"/>
              <a:cs typeface="Arabic Typesetting" panose="03020402040406030203" pitchFamily="66" charset="-78"/>
            </a:endParaRPr>
          </a:p>
          <a:p>
            <a:pPr marL="457200" lvl="3" indent="0">
              <a:lnSpc>
                <a:spcPct val="100000"/>
              </a:lnSpc>
              <a:buClr>
                <a:srgbClr val="3C8886"/>
              </a:buClr>
              <a:buNone/>
            </a:pPr>
            <a:endParaRPr lang="fr-FR" sz="2800" dirty="0">
              <a:latin typeface="Arabic Typesetting" panose="03020402040406030203" pitchFamily="66" charset="-78"/>
              <a:cs typeface="Arabic Typesetting" panose="03020402040406030203" pitchFamily="66" charset="-78"/>
            </a:endParaRP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27</a:t>
            </a:fld>
            <a:endParaRPr lang="en-US" dirty="0"/>
          </a:p>
        </p:txBody>
      </p:sp>
    </p:spTree>
    <p:extLst>
      <p:ext uri="{BB962C8B-B14F-4D97-AF65-F5344CB8AC3E}">
        <p14:creationId xmlns:p14="http://schemas.microsoft.com/office/powerpoint/2010/main" val="2662122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Merci POUR votre attention</a:t>
            </a:r>
          </a:p>
        </p:txBody>
      </p:sp>
      <p:sp>
        <p:nvSpPr>
          <p:cNvPr id="3" name="Espace réservé pour une image  2"/>
          <p:cNvSpPr>
            <a:spLocks noGrp="1"/>
          </p:cNvSpPr>
          <p:nvPr>
            <p:ph type="pic" idx="1"/>
          </p:nvPr>
        </p:nvSpPr>
        <p:spPr>
          <a:xfrm>
            <a:off x="3048" y="0"/>
            <a:ext cx="12188952" cy="4572000"/>
          </a:xfrm>
        </p:spPr>
      </p:sp>
      <p:sp>
        <p:nvSpPr>
          <p:cNvPr id="8" name="Rectangle 7"/>
          <p:cNvSpPr/>
          <p:nvPr/>
        </p:nvSpPr>
        <p:spPr>
          <a:xfrm>
            <a:off x="8872025" y="5022167"/>
            <a:ext cx="2466534" cy="400110"/>
          </a:xfrm>
          <a:prstGeom prst="rect">
            <a:avLst/>
          </a:prstGeom>
        </p:spPr>
        <p:txBody>
          <a:bodyPr wrap="square">
            <a:spAutoFit/>
          </a:bodyPr>
          <a:lstStyle/>
          <a:p>
            <a:r>
              <a:rPr lang="fr-FR" sz="2000" u="sng" dirty="0"/>
              <a:t>Karim Bertomé</a:t>
            </a:r>
          </a:p>
        </p:txBody>
      </p:sp>
      <p:sp>
        <p:nvSpPr>
          <p:cNvPr id="5" name="Titre 1">
            <a:extLst>
              <a:ext uri="{FF2B5EF4-FFF2-40B4-BE49-F238E27FC236}">
                <a16:creationId xmlns:a16="http://schemas.microsoft.com/office/drawing/2014/main" id="{5F30A409-0C11-4F9F-B8D7-0EA34CBEEAFF}"/>
              </a:ext>
            </a:extLst>
          </p:cNvPr>
          <p:cNvSpPr>
            <a:spLocks noGrp="1"/>
          </p:cNvSpPr>
          <p:nvPr>
            <p:ph type="title"/>
          </p:nvPr>
        </p:nvSpPr>
        <p:spPr>
          <a:xfrm>
            <a:off x="1001825" y="-75323"/>
            <a:ext cx="9720072" cy="1499616"/>
          </a:xfrm>
        </p:spPr>
        <p:txBody>
          <a:bodyPr/>
          <a:lstStyle/>
          <a:p>
            <a:r>
              <a:rPr lang="fr-FR" dirty="0">
                <a:latin typeface="Arabic Typesetting" panose="03020402040406030203" pitchFamily="66" charset="-78"/>
                <a:cs typeface="Arabic Typesetting" panose="03020402040406030203" pitchFamily="66" charset="-78"/>
              </a:rPr>
              <a:t>Courte bibliographie</a:t>
            </a:r>
          </a:p>
        </p:txBody>
      </p:sp>
      <p:sp>
        <p:nvSpPr>
          <p:cNvPr id="6" name="Rectangle 5">
            <a:extLst>
              <a:ext uri="{FF2B5EF4-FFF2-40B4-BE49-F238E27FC236}">
                <a16:creationId xmlns:a16="http://schemas.microsoft.com/office/drawing/2014/main" id="{907ED88B-7D84-462C-9235-3588258BDABD}"/>
              </a:ext>
            </a:extLst>
          </p:cNvPr>
          <p:cNvSpPr/>
          <p:nvPr/>
        </p:nvSpPr>
        <p:spPr>
          <a:xfrm>
            <a:off x="727587" y="1094125"/>
            <a:ext cx="10736825" cy="3477875"/>
          </a:xfrm>
          <a:prstGeom prst="rect">
            <a:avLst/>
          </a:prstGeom>
        </p:spPr>
        <p:txBody>
          <a:bodyPr wrap="square">
            <a:spAutoFit/>
          </a:bodyPr>
          <a:lstStyle/>
          <a:p>
            <a:pPr>
              <a:spcAft>
                <a:spcPts val="1200"/>
              </a:spcAft>
            </a:pPr>
            <a:r>
              <a:rPr lang="fr-FR" sz="2000" dirty="0"/>
              <a:t>Deleuze, G., &amp; Guattari, F. (1980). </a:t>
            </a:r>
            <a:r>
              <a:rPr lang="fr-FR" sz="2000" i="1" dirty="0"/>
              <a:t>Mille plateaux. Capitalisme et schizophrénie</a:t>
            </a:r>
            <a:r>
              <a:rPr lang="fr-FR" sz="2000" dirty="0"/>
              <a:t>. Paris: éd. de Minuit.</a:t>
            </a:r>
          </a:p>
          <a:p>
            <a:pPr>
              <a:spcAft>
                <a:spcPts val="1200"/>
              </a:spcAft>
            </a:pPr>
            <a:r>
              <a:rPr lang="fr-FR" sz="2000" dirty="0"/>
              <a:t>De Tocqueville, A. (1961). </a:t>
            </a:r>
            <a:r>
              <a:rPr lang="fr-FR" sz="2000" i="1" dirty="0"/>
              <a:t>De la démocratie en Amérique</a:t>
            </a:r>
            <a:r>
              <a:rPr lang="fr-FR" sz="2000" dirty="0"/>
              <a:t>-Tome I-II . Folio.</a:t>
            </a:r>
          </a:p>
          <a:p>
            <a:pPr>
              <a:spcAft>
                <a:spcPts val="1200"/>
              </a:spcAft>
            </a:pPr>
            <a:r>
              <a:rPr lang="fr-FR" sz="2000" dirty="0" err="1"/>
              <a:t>Descola</a:t>
            </a:r>
            <a:r>
              <a:rPr lang="fr-FR" sz="2000" dirty="0"/>
              <a:t>, P., </a:t>
            </a:r>
            <a:r>
              <a:rPr lang="fr-FR" sz="2000" dirty="0" err="1"/>
              <a:t>Pignocchi</a:t>
            </a:r>
            <a:r>
              <a:rPr lang="fr-FR" sz="2000" dirty="0"/>
              <a:t>, A. (2022). </a:t>
            </a:r>
            <a:r>
              <a:rPr lang="fr-FR" sz="2000" i="1" dirty="0"/>
              <a:t>Ethnographies des mondes à venir,</a:t>
            </a:r>
            <a:r>
              <a:rPr lang="fr-FR" sz="2000" dirty="0"/>
              <a:t> Paris, Editions du Seuil</a:t>
            </a:r>
          </a:p>
          <a:p>
            <a:pPr>
              <a:spcAft>
                <a:spcPts val="1200"/>
              </a:spcAft>
            </a:pPr>
            <a:r>
              <a:rPr lang="fr-FR" sz="2000" dirty="0" err="1"/>
              <a:t>Labussiere</a:t>
            </a:r>
            <a:r>
              <a:rPr lang="fr-FR" sz="2000" dirty="0"/>
              <a:t>, O., (2021). Découvrir “Métaphysique </a:t>
            </a:r>
            <a:r>
              <a:rPr lang="fr-FR" sz="2000" dirty="0" err="1"/>
              <a:t>cosmomorphes</a:t>
            </a:r>
            <a:r>
              <a:rPr lang="fr-FR" sz="2000" dirty="0"/>
              <a:t>. La fin du monde humain” (Montebello) </a:t>
            </a:r>
            <a:endParaRPr lang="fr-FR" sz="2000" dirty="0">
              <a:solidFill>
                <a:srgbClr val="726A52"/>
              </a:solidFill>
            </a:endParaRPr>
          </a:p>
          <a:p>
            <a:pPr>
              <a:spcAft>
                <a:spcPts val="1200"/>
              </a:spcAft>
            </a:pPr>
            <a:r>
              <a:rPr lang="fr-FR" sz="2000" dirty="0"/>
              <a:t>Marx, K. (1885). </a:t>
            </a:r>
            <a:r>
              <a:rPr lang="fr-FR" sz="2000" i="1" dirty="0"/>
              <a:t>Le Capital : Critique de l'économie politique</a:t>
            </a:r>
            <a:r>
              <a:rPr lang="fr-FR" sz="2000" dirty="0"/>
              <a:t>. La </a:t>
            </a:r>
            <a:r>
              <a:rPr lang="fr-FR" sz="2000" dirty="0" err="1"/>
              <a:t>Pleiade</a:t>
            </a:r>
            <a:r>
              <a:rPr lang="fr-FR" sz="2000" dirty="0"/>
              <a:t>.</a:t>
            </a:r>
          </a:p>
          <a:p>
            <a:pPr>
              <a:spcAft>
                <a:spcPts val="1200"/>
              </a:spcAft>
            </a:pPr>
            <a:r>
              <a:rPr lang="en-US" sz="2000" dirty="0" err="1"/>
              <a:t>Pistor</a:t>
            </a:r>
            <a:r>
              <a:rPr lang="en-US" sz="2000" dirty="0"/>
              <a:t>, K. (2019). Capital’s Global Rule, </a:t>
            </a:r>
            <a:r>
              <a:rPr lang="en-US" sz="2000" i="1" dirty="0"/>
              <a:t>Constellations</a:t>
            </a:r>
            <a:r>
              <a:rPr lang="en-US" sz="2000" dirty="0"/>
              <a:t>, Special Issue, Sept.</a:t>
            </a:r>
          </a:p>
          <a:p>
            <a:pPr>
              <a:spcAft>
                <a:spcPts val="1200"/>
              </a:spcAft>
            </a:pPr>
            <a:r>
              <a:rPr lang="en-US" sz="2000" dirty="0"/>
              <a:t>Van </a:t>
            </a:r>
            <a:r>
              <a:rPr lang="en-US" sz="2000" dirty="0" err="1"/>
              <a:t>Wezemael</a:t>
            </a:r>
            <a:r>
              <a:rPr lang="en-US" sz="2000" dirty="0"/>
              <a:t>, J. (2008). “The contribution of assemblage theory and minor politics for democratic network governance”, </a:t>
            </a:r>
            <a:r>
              <a:rPr lang="en-US" sz="2000" i="1" dirty="0"/>
              <a:t>Planning Theory</a:t>
            </a:r>
            <a:r>
              <a:rPr lang="en-US" sz="2000" dirty="0"/>
              <a:t>.</a:t>
            </a:r>
            <a:endParaRPr lang="fr-FR" sz="2000" dirty="0"/>
          </a:p>
        </p:txBody>
      </p:sp>
    </p:spTree>
    <p:extLst>
      <p:ext uri="{BB962C8B-B14F-4D97-AF65-F5344CB8AC3E}">
        <p14:creationId xmlns:p14="http://schemas.microsoft.com/office/powerpoint/2010/main" val="414695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1825" y="362192"/>
            <a:ext cx="9720072" cy="1499616"/>
          </a:xfrm>
        </p:spPr>
        <p:txBody>
          <a:bodyPr/>
          <a:lstStyle/>
          <a:p>
            <a:r>
              <a:rPr lang="fr-FR" dirty="0">
                <a:latin typeface="Arabic Typesetting" panose="03020402040406030203" pitchFamily="66" charset="-78"/>
                <a:cs typeface="Arabic Typesetting" panose="03020402040406030203" pitchFamily="66" charset="-78"/>
              </a:rPr>
              <a:t>L’angle d’attaque anthropologique</a:t>
            </a:r>
          </a:p>
        </p:txBody>
      </p:sp>
      <p:sp>
        <p:nvSpPr>
          <p:cNvPr id="3" name="Espace réservé du contenu 2"/>
          <p:cNvSpPr>
            <a:spLocks noGrp="1"/>
          </p:cNvSpPr>
          <p:nvPr>
            <p:ph idx="1"/>
          </p:nvPr>
        </p:nvSpPr>
        <p:spPr>
          <a:xfrm>
            <a:off x="1001825" y="1691639"/>
            <a:ext cx="9379975" cy="4104887"/>
          </a:xfrm>
        </p:spPr>
        <p:txBody>
          <a:bodyPr>
            <a:normAutofit/>
          </a:bodyPr>
          <a:lstStyle/>
          <a:p>
            <a:pPr algn="ctr">
              <a:spcAft>
                <a:spcPts val="1800"/>
              </a:spcAft>
            </a:pPr>
            <a:endParaRPr lang="fr-FR" sz="2600" i="1" dirty="0">
              <a:latin typeface="Arabic Typesetting" panose="03020402040406030203" pitchFamily="66" charset="-78"/>
              <a:cs typeface="Arabic Typesetting" panose="03020402040406030203" pitchFamily="66" charset="-78"/>
            </a:endParaRPr>
          </a:p>
          <a:p>
            <a:pPr lvl="3">
              <a:lnSpc>
                <a:spcPct val="100000"/>
              </a:lnSpc>
              <a:spcAft>
                <a:spcPts val="1800"/>
              </a:spcAft>
              <a:buFont typeface="Wingdings" panose="05000000000000000000" pitchFamily="2" charset="2"/>
              <a:buChar char="Ø"/>
            </a:pPr>
            <a:r>
              <a:rPr lang="fr-FR" sz="2600" dirty="0">
                <a:latin typeface="Arabic Typesetting" panose="03020402040406030203" pitchFamily="66" charset="-78"/>
                <a:cs typeface="Arabic Typesetting" panose="03020402040406030203" pitchFamily="66" charset="-78"/>
              </a:rPr>
              <a:t> XVIIe siècle: L’avènement de la nature, comme nouvelle forme d’extériorité autre que celle du souverain de droit divin</a:t>
            </a:r>
          </a:p>
          <a:p>
            <a:pPr lvl="3">
              <a:lnSpc>
                <a:spcPct val="100000"/>
              </a:lnSpc>
              <a:spcAft>
                <a:spcPts val="1800"/>
              </a:spcAft>
              <a:buFont typeface="Wingdings" panose="05000000000000000000" pitchFamily="2" charset="2"/>
              <a:buChar char="Ø"/>
            </a:pPr>
            <a:r>
              <a:rPr lang="fr-FR" sz="2600" dirty="0">
                <a:latin typeface="Arabic Typesetting" panose="03020402040406030203" pitchFamily="66" charset="-78"/>
                <a:cs typeface="Arabic Typesetting" panose="03020402040406030203" pitchFamily="66" charset="-78"/>
              </a:rPr>
              <a:t>Aujourd’hui: L’hypothèse séduisante du naturalisme comme ‘cause de bien des maux’</a:t>
            </a:r>
          </a:p>
          <a:p>
            <a:pPr marL="457200" lvl="3" indent="0">
              <a:lnSpc>
                <a:spcPct val="100000"/>
              </a:lnSpc>
              <a:buNone/>
            </a:pPr>
            <a:r>
              <a:rPr lang="fr-FR" sz="2400" dirty="0">
                <a:solidFill>
                  <a:srgbClr val="3F8193"/>
                </a:solidFill>
                <a:latin typeface="Arabic Typesetting" panose="03020402040406030203" pitchFamily="66" charset="-78"/>
                <a:cs typeface="Arabic Typesetting" panose="03020402040406030203" pitchFamily="66" charset="-78"/>
              </a:rPr>
              <a:t>Ancrage sur Descola; on aurait pu choisir suivant Montebello: Badiou, Deleuze et </a:t>
            </a:r>
            <a:r>
              <a:rPr lang="fr-FR" sz="2400" dirty="0" err="1">
                <a:solidFill>
                  <a:srgbClr val="3F8193"/>
                </a:solidFill>
                <a:latin typeface="Arabic Typesetting" panose="03020402040406030203" pitchFamily="66" charset="-78"/>
                <a:cs typeface="Arabic Typesetting" panose="03020402040406030203" pitchFamily="66" charset="-78"/>
              </a:rPr>
              <a:t>Gattari</a:t>
            </a:r>
            <a:r>
              <a:rPr lang="fr-FR" sz="2400" dirty="0">
                <a:solidFill>
                  <a:srgbClr val="3F8193"/>
                </a:solidFill>
                <a:latin typeface="Arabic Typesetting" panose="03020402040406030203" pitchFamily="66" charset="-78"/>
                <a:cs typeface="Arabic Typesetting" panose="03020402040406030203" pitchFamily="66" charset="-78"/>
              </a:rPr>
              <a:t>, Latour, ou encore </a:t>
            </a:r>
            <a:r>
              <a:rPr lang="fr-FR" sz="2400" dirty="0" err="1">
                <a:solidFill>
                  <a:srgbClr val="3F8193"/>
                </a:solidFill>
                <a:latin typeface="Arabic Typesetting" panose="03020402040406030203" pitchFamily="66" charset="-78"/>
                <a:cs typeface="Arabic Typesetting" panose="03020402040406030203" pitchFamily="66" charset="-78"/>
              </a:rPr>
              <a:t>Viveiros</a:t>
            </a:r>
            <a:r>
              <a:rPr lang="fr-FR" sz="2400" dirty="0">
                <a:solidFill>
                  <a:srgbClr val="3F8193"/>
                </a:solidFill>
                <a:latin typeface="Arabic Typesetting" panose="03020402040406030203" pitchFamily="66" charset="-78"/>
                <a:cs typeface="Arabic Typesetting" panose="03020402040406030203" pitchFamily="66" charset="-78"/>
              </a:rPr>
              <a:t> de Castro, </a:t>
            </a:r>
            <a:r>
              <a:rPr lang="fr-FR" sz="2400" dirty="0" err="1">
                <a:solidFill>
                  <a:srgbClr val="3F8193"/>
                </a:solidFill>
                <a:latin typeface="Arabic Typesetting" panose="03020402040406030203" pitchFamily="66" charset="-78"/>
                <a:cs typeface="Arabic Typesetting" panose="03020402040406030203" pitchFamily="66" charset="-78"/>
              </a:rPr>
              <a:t>Tsing</a:t>
            </a:r>
            <a:r>
              <a:rPr lang="fr-FR" sz="2400" dirty="0">
                <a:solidFill>
                  <a:srgbClr val="3F8193"/>
                </a:solidFill>
                <a:latin typeface="Arabic Typesetting" panose="03020402040406030203" pitchFamily="66" charset="-78"/>
                <a:cs typeface="Arabic Typesetting" panose="03020402040406030203" pitchFamily="66" charset="-78"/>
              </a:rPr>
              <a:t>.</a:t>
            </a:r>
          </a:p>
          <a:p>
            <a:pPr lvl="3">
              <a:lnSpc>
                <a:spcPct val="100000"/>
              </a:lnSpc>
              <a:buFont typeface="Arial" charset="0"/>
              <a:buChar char="•"/>
            </a:pPr>
            <a:endParaRPr lang="fr-FR" sz="2800" dirty="0">
              <a:latin typeface="Arabic Typesetting" panose="03020402040406030203" pitchFamily="66" charset="-78"/>
              <a:cs typeface="Arabic Typesetting" panose="03020402040406030203" pitchFamily="66" charset="-78"/>
            </a:endParaRPr>
          </a:p>
          <a:p>
            <a:pPr lvl="3">
              <a:lnSpc>
                <a:spcPct val="100000"/>
              </a:lnSpc>
              <a:buFont typeface="Arial" charset="0"/>
              <a:buChar char="•"/>
            </a:pPr>
            <a:endParaRPr lang="fr-FR" sz="2800" dirty="0">
              <a:latin typeface="Arabic Typesetting" panose="03020402040406030203" pitchFamily="66" charset="-78"/>
              <a:cs typeface="Arabic Typesetting" panose="03020402040406030203" pitchFamily="66" charset="-78"/>
            </a:endParaRPr>
          </a:p>
          <a:p>
            <a:pPr lvl="3">
              <a:lnSpc>
                <a:spcPct val="100000"/>
              </a:lnSpc>
              <a:buFont typeface="Arial" charset="0"/>
              <a:buChar char="•"/>
            </a:pPr>
            <a:endParaRPr lang="fr-FR" sz="2800" dirty="0">
              <a:latin typeface="Arabic Typesetting" panose="03020402040406030203" pitchFamily="66" charset="-78"/>
              <a:cs typeface="Arabic Typesetting" panose="03020402040406030203" pitchFamily="66" charset="-78"/>
            </a:endParaRPr>
          </a:p>
          <a:p>
            <a:pPr lvl="3">
              <a:lnSpc>
                <a:spcPct val="100000"/>
              </a:lnSpc>
              <a:buFont typeface="Arial" charset="0"/>
              <a:buChar char="•"/>
            </a:pPr>
            <a:endParaRPr lang="fr-FR" sz="2800" dirty="0">
              <a:latin typeface="Arabic Typesetting" panose="03020402040406030203" pitchFamily="66" charset="-78"/>
              <a:cs typeface="Arabic Typesetting" panose="03020402040406030203" pitchFamily="66" charset="-78"/>
            </a:endParaRP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val="3623636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4493" y="155790"/>
            <a:ext cx="9720072" cy="1499616"/>
          </a:xfrm>
        </p:spPr>
        <p:txBody>
          <a:bodyPr>
            <a:normAutofit/>
          </a:bodyPr>
          <a:lstStyle/>
          <a:p>
            <a:r>
              <a:rPr lang="fr-FR" sz="4400" dirty="0">
                <a:latin typeface="Arabic Typesetting" panose="03020402040406030203" pitchFamily="66" charset="-78"/>
                <a:cs typeface="Arabic Typesetting" panose="03020402040406030203" pitchFamily="66" charset="-78"/>
              </a:rPr>
              <a:t>Les propositions de l’anthropologie politique (Descola, 2022)</a:t>
            </a: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4</a:t>
            </a:fld>
            <a:endParaRPr lang="en-US" dirty="0"/>
          </a:p>
        </p:txBody>
      </p:sp>
      <p:sp>
        <p:nvSpPr>
          <p:cNvPr id="8" name="Espace réservé du contenu 2"/>
          <p:cNvSpPr>
            <a:spLocks noGrp="1"/>
          </p:cNvSpPr>
          <p:nvPr>
            <p:ph idx="1"/>
          </p:nvPr>
        </p:nvSpPr>
        <p:spPr>
          <a:xfrm>
            <a:off x="682855" y="1487486"/>
            <a:ext cx="10634652" cy="4172034"/>
          </a:xfrm>
        </p:spPr>
        <p:txBody>
          <a:bodyPr>
            <a:normAutofit/>
          </a:bodyPr>
          <a:lstStyle/>
          <a:p>
            <a:pPr lvl="3">
              <a:lnSpc>
                <a:spcPct val="100000"/>
              </a:lnSpc>
              <a:buClr>
                <a:srgbClr val="72A2A1"/>
              </a:buClr>
              <a:buSzPct val="125000"/>
              <a:buFont typeface="Arabic Typesetting" panose="03020402040406030203" pitchFamily="66" charset="-78"/>
              <a:buChar char="•"/>
            </a:pPr>
            <a:r>
              <a:rPr lang="fr-FR" sz="2600" dirty="0">
                <a:latin typeface="Arabic Typesetting" panose="03020402040406030203" pitchFamily="66" charset="-78"/>
                <a:cs typeface="Arabic Typesetting" panose="03020402040406030203" pitchFamily="66" charset="-78"/>
              </a:rPr>
              <a:t> Le rapatriement des </a:t>
            </a:r>
            <a:r>
              <a:rPr lang="fr-FR" sz="2600" b="1" u="sng" dirty="0">
                <a:latin typeface="Arabic Typesetting" panose="03020402040406030203" pitchFamily="66" charset="-78"/>
                <a:cs typeface="Arabic Typesetting" panose="03020402040406030203" pitchFamily="66" charset="-78"/>
              </a:rPr>
              <a:t>non-humains</a:t>
            </a:r>
            <a:r>
              <a:rPr lang="fr-FR" sz="2600" b="1" dirty="0">
                <a:latin typeface="Arabic Typesetting" panose="03020402040406030203" pitchFamily="66" charset="-78"/>
                <a:cs typeface="Arabic Typesetting" panose="03020402040406030203" pitchFamily="66" charset="-78"/>
              </a:rPr>
              <a:t> dans les institutions </a:t>
            </a:r>
            <a:r>
              <a:rPr lang="fr-FR" sz="2600" dirty="0">
                <a:latin typeface="Arabic Typesetting" panose="03020402040406030203" pitchFamily="66" charset="-78"/>
                <a:cs typeface="Arabic Typesetting" panose="03020402040406030203" pitchFamily="66" charset="-78"/>
              </a:rPr>
              <a:t>et la sociabilité humaine.</a:t>
            </a:r>
          </a:p>
          <a:p>
            <a:pPr lvl="3">
              <a:lnSpc>
                <a:spcPct val="100000"/>
              </a:lnSpc>
              <a:buClr>
                <a:srgbClr val="72A2A1"/>
              </a:buClr>
              <a:buSzPct val="125000"/>
              <a:buFont typeface="Arabic Typesetting" panose="03020402040406030203" pitchFamily="66" charset="-78"/>
              <a:buChar char="•"/>
            </a:pPr>
            <a:r>
              <a:rPr lang="fr-FR" sz="2600" dirty="0">
                <a:latin typeface="Arabic Typesetting" panose="03020402040406030203" pitchFamily="66" charset="-78"/>
                <a:cs typeface="Arabic Typesetting" panose="03020402040406030203" pitchFamily="66" charset="-78"/>
              </a:rPr>
              <a:t> L’inversion dans le sens </a:t>
            </a:r>
            <a:r>
              <a:rPr lang="fr-FR" sz="2600" b="1" dirty="0">
                <a:latin typeface="Arabic Typesetting" panose="03020402040406030203" pitchFamily="66" charset="-78"/>
                <a:cs typeface="Arabic Typesetting" panose="03020402040406030203" pitchFamily="66" charset="-78"/>
              </a:rPr>
              <a:t>de l’</a:t>
            </a:r>
            <a:r>
              <a:rPr lang="fr-FR" sz="2600" b="1" u="sng" dirty="0">
                <a:latin typeface="Arabic Typesetting" panose="03020402040406030203" pitchFamily="66" charset="-78"/>
                <a:cs typeface="Arabic Typesetting" panose="03020402040406030203" pitchFamily="66" charset="-78"/>
              </a:rPr>
              <a:t>appropriation</a:t>
            </a:r>
            <a:r>
              <a:rPr lang="fr-FR" sz="2600" b="1" dirty="0">
                <a:latin typeface="Arabic Typesetting" panose="03020402040406030203" pitchFamily="66" charset="-78"/>
                <a:cs typeface="Arabic Typesetting" panose="03020402040406030203" pitchFamily="66" charset="-78"/>
              </a:rPr>
              <a:t> de la terre</a:t>
            </a:r>
            <a:r>
              <a:rPr lang="fr-FR" sz="2600" dirty="0">
                <a:latin typeface="Arabic Typesetting" panose="03020402040406030203" pitchFamily="66" charset="-78"/>
                <a:cs typeface="Arabic Typesetting" panose="03020402040406030203" pitchFamily="66" charset="-78"/>
              </a:rPr>
              <a:t> ; et redonner – si la comparaison est favorable – la primauté au droit d’usage sur le droit de propriété.</a:t>
            </a:r>
          </a:p>
          <a:p>
            <a:pPr lvl="3">
              <a:lnSpc>
                <a:spcPct val="100000"/>
              </a:lnSpc>
              <a:buClr>
                <a:srgbClr val="72A2A1"/>
              </a:buClr>
              <a:buSzPct val="125000"/>
              <a:buFont typeface="Arabic Typesetting" panose="03020402040406030203" pitchFamily="66" charset="-78"/>
              <a:buChar char="•"/>
            </a:pPr>
            <a:r>
              <a:rPr lang="fr-FR" sz="2600" dirty="0">
                <a:latin typeface="Arabic Typesetting" panose="03020402040406030203" pitchFamily="66" charset="-78"/>
                <a:cs typeface="Arabic Typesetting" panose="03020402040406030203" pitchFamily="66" charset="-78"/>
              </a:rPr>
              <a:t> « </a:t>
            </a:r>
            <a:r>
              <a:rPr lang="fr-FR" sz="2600" b="1" u="sng" dirty="0">
                <a:latin typeface="Arabic Typesetting" panose="03020402040406030203" pitchFamily="66" charset="-78"/>
                <a:cs typeface="Arabic Typesetting" panose="03020402040406030203" pitchFamily="66" charset="-78"/>
              </a:rPr>
              <a:t>Stimulation</a:t>
            </a:r>
            <a:r>
              <a:rPr lang="fr-FR" sz="2600" b="1" dirty="0">
                <a:latin typeface="Arabic Typesetting" panose="03020402040406030203" pitchFamily="66" charset="-78"/>
                <a:cs typeface="Arabic Typesetting" panose="03020402040406030203" pitchFamily="66" charset="-78"/>
              </a:rPr>
              <a:t> intellectuelle et politique qu’offrent les luttes </a:t>
            </a:r>
            <a:r>
              <a:rPr lang="fr-FR" sz="2600" dirty="0">
                <a:latin typeface="Arabic Typesetting" panose="03020402040406030203" pitchFamily="66" charset="-78"/>
                <a:cs typeface="Arabic Typesetting" panose="03020402040406030203" pitchFamily="66" charset="-78"/>
              </a:rPr>
              <a:t>»</a:t>
            </a:r>
            <a:r>
              <a:rPr lang="fr-FR" sz="2600" b="1" dirty="0">
                <a:latin typeface="Arabic Typesetting" panose="03020402040406030203" pitchFamily="66" charset="-78"/>
                <a:cs typeface="Arabic Typesetting" panose="03020402040406030203" pitchFamily="66" charset="-78"/>
              </a:rPr>
              <a:t> </a:t>
            </a:r>
            <a:r>
              <a:rPr lang="fr-FR" sz="2600" dirty="0">
                <a:latin typeface="Arabic Typesetting" panose="03020402040406030203" pitchFamily="66" charset="-78"/>
                <a:cs typeface="Arabic Typesetting" panose="03020402040406030203" pitchFamily="66" charset="-78"/>
              </a:rPr>
              <a:t>autochtones et les communes alternatives pour la défense des territoires. « On peut espérer la </a:t>
            </a:r>
            <a:r>
              <a:rPr lang="fr-FR" sz="2600" b="1" dirty="0">
                <a:latin typeface="Arabic Typesetting" panose="03020402040406030203" pitchFamily="66" charset="-78"/>
                <a:cs typeface="Arabic Typesetting" panose="03020402040406030203" pitchFamily="66" charset="-78"/>
              </a:rPr>
              <a:t>multiplication de telles poches</a:t>
            </a:r>
            <a:r>
              <a:rPr lang="fr-FR" sz="2600" dirty="0">
                <a:latin typeface="Arabic Typesetting" panose="03020402040406030203" pitchFamily="66" charset="-78"/>
                <a:cs typeface="Arabic Typesetting" panose="03020402040406030203" pitchFamily="66" charset="-78"/>
              </a:rPr>
              <a:t>, le renforcement des réseaux qui les relient et la solidarité de celles et ceux qui les considèrent avec sympathie. »</a:t>
            </a:r>
          </a:p>
          <a:p>
            <a:pPr lvl="3">
              <a:lnSpc>
                <a:spcPct val="100000"/>
              </a:lnSpc>
              <a:buFont typeface="Arial" charset="0"/>
              <a:buChar char="•"/>
            </a:pPr>
            <a:endParaRPr lang="fr-FR" sz="2600" dirty="0">
              <a:latin typeface="Arabic Typesetting" panose="03020402040406030203" pitchFamily="66" charset="-78"/>
              <a:cs typeface="Arabic Typesetting" panose="03020402040406030203" pitchFamily="66" charset="-78"/>
            </a:endParaRPr>
          </a:p>
          <a:p>
            <a:pPr marL="457200" lvl="3" indent="0">
              <a:lnSpc>
                <a:spcPct val="100000"/>
              </a:lnSpc>
              <a:buNone/>
            </a:pPr>
            <a:endParaRPr lang="fr-FR" sz="2600" dirty="0">
              <a:latin typeface="Arabic Typesetting" panose="03020402040406030203" pitchFamily="66" charset="-78"/>
              <a:cs typeface="Arabic Typesetting" panose="03020402040406030203" pitchFamily="66" charset="-78"/>
            </a:endParaRPr>
          </a:p>
          <a:p>
            <a:pPr lvl="3">
              <a:lnSpc>
                <a:spcPct val="100000"/>
              </a:lnSpc>
              <a:buFont typeface="Arial" charset="0"/>
              <a:buChar char="•"/>
            </a:pPr>
            <a:endParaRPr lang="fr-FR" sz="2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882723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4493" y="155790"/>
            <a:ext cx="9720072" cy="1499616"/>
          </a:xfrm>
        </p:spPr>
        <p:txBody>
          <a:bodyPr>
            <a:normAutofit/>
          </a:bodyPr>
          <a:lstStyle/>
          <a:p>
            <a:r>
              <a:rPr lang="fr-FR" sz="4400" dirty="0">
                <a:latin typeface="Arabic Typesetting" panose="03020402040406030203" pitchFamily="66" charset="-78"/>
                <a:cs typeface="Arabic Typesetting" panose="03020402040406030203" pitchFamily="66" charset="-78"/>
              </a:rPr>
              <a:t>Les propositions de l’anthropologie politique (Descola, 2022)</a:t>
            </a: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5</a:t>
            </a:fld>
            <a:endParaRPr lang="en-US" dirty="0"/>
          </a:p>
        </p:txBody>
      </p:sp>
      <p:sp>
        <p:nvSpPr>
          <p:cNvPr id="8" name="Espace réservé du contenu 2"/>
          <p:cNvSpPr>
            <a:spLocks noGrp="1"/>
          </p:cNvSpPr>
          <p:nvPr>
            <p:ph idx="1"/>
          </p:nvPr>
        </p:nvSpPr>
        <p:spPr>
          <a:xfrm>
            <a:off x="682855" y="1487486"/>
            <a:ext cx="10634652" cy="4172034"/>
          </a:xfrm>
        </p:spPr>
        <p:txBody>
          <a:bodyPr>
            <a:normAutofit/>
          </a:bodyPr>
          <a:lstStyle/>
          <a:p>
            <a:pPr lvl="3">
              <a:lnSpc>
                <a:spcPct val="100000"/>
              </a:lnSpc>
              <a:buClr>
                <a:srgbClr val="72A2A1"/>
              </a:buClr>
              <a:buSzPct val="125000"/>
              <a:buFont typeface="Arabic Typesetting" panose="03020402040406030203" pitchFamily="66" charset="-78"/>
              <a:buChar char="•"/>
            </a:pPr>
            <a:r>
              <a:rPr lang="fr-FR" sz="2600" dirty="0">
                <a:latin typeface="Arabic Typesetting" panose="03020402040406030203" pitchFamily="66" charset="-78"/>
                <a:cs typeface="Arabic Typesetting" panose="03020402040406030203" pitchFamily="66" charset="-78"/>
              </a:rPr>
              <a:t> Le rapatriement des </a:t>
            </a:r>
            <a:r>
              <a:rPr lang="fr-FR" sz="2600" b="1" u="sng" dirty="0">
                <a:latin typeface="Arabic Typesetting" panose="03020402040406030203" pitchFamily="66" charset="-78"/>
                <a:cs typeface="Arabic Typesetting" panose="03020402040406030203" pitchFamily="66" charset="-78"/>
              </a:rPr>
              <a:t>non-humains</a:t>
            </a:r>
            <a:r>
              <a:rPr lang="fr-FR" sz="2600" b="1" dirty="0">
                <a:latin typeface="Arabic Typesetting" panose="03020402040406030203" pitchFamily="66" charset="-78"/>
                <a:cs typeface="Arabic Typesetting" panose="03020402040406030203" pitchFamily="66" charset="-78"/>
              </a:rPr>
              <a:t> dans les institutions </a:t>
            </a:r>
            <a:r>
              <a:rPr lang="fr-FR" sz="2600" dirty="0">
                <a:latin typeface="Arabic Typesetting" panose="03020402040406030203" pitchFamily="66" charset="-78"/>
                <a:cs typeface="Arabic Typesetting" panose="03020402040406030203" pitchFamily="66" charset="-78"/>
              </a:rPr>
              <a:t>et la sociabilité humaine</a:t>
            </a:r>
          </a:p>
          <a:p>
            <a:pPr lvl="3">
              <a:lnSpc>
                <a:spcPct val="100000"/>
              </a:lnSpc>
              <a:buClr>
                <a:srgbClr val="72A2A1"/>
              </a:buClr>
              <a:buSzPct val="125000"/>
              <a:buFont typeface="Arabic Typesetting" panose="03020402040406030203" pitchFamily="66" charset="-78"/>
              <a:buChar char="•"/>
            </a:pPr>
            <a:r>
              <a:rPr lang="fr-FR" sz="2600" dirty="0">
                <a:latin typeface="Arabic Typesetting" panose="03020402040406030203" pitchFamily="66" charset="-78"/>
                <a:cs typeface="Arabic Typesetting" panose="03020402040406030203" pitchFamily="66" charset="-78"/>
              </a:rPr>
              <a:t> L’inversion dans le sens </a:t>
            </a:r>
            <a:r>
              <a:rPr lang="fr-FR" sz="2600" b="1" dirty="0">
                <a:latin typeface="Arabic Typesetting" panose="03020402040406030203" pitchFamily="66" charset="-78"/>
                <a:cs typeface="Arabic Typesetting" panose="03020402040406030203" pitchFamily="66" charset="-78"/>
              </a:rPr>
              <a:t>de l’</a:t>
            </a:r>
            <a:r>
              <a:rPr lang="fr-FR" sz="2600" b="1" u="sng" dirty="0">
                <a:latin typeface="Arabic Typesetting" panose="03020402040406030203" pitchFamily="66" charset="-78"/>
                <a:cs typeface="Arabic Typesetting" panose="03020402040406030203" pitchFamily="66" charset="-78"/>
              </a:rPr>
              <a:t>appropriation</a:t>
            </a:r>
            <a:r>
              <a:rPr lang="fr-FR" sz="2600" b="1" dirty="0">
                <a:latin typeface="Arabic Typesetting" panose="03020402040406030203" pitchFamily="66" charset="-78"/>
                <a:cs typeface="Arabic Typesetting" panose="03020402040406030203" pitchFamily="66" charset="-78"/>
              </a:rPr>
              <a:t> de la terre</a:t>
            </a:r>
            <a:r>
              <a:rPr lang="fr-FR" sz="2600" dirty="0">
                <a:latin typeface="Arabic Typesetting" panose="03020402040406030203" pitchFamily="66" charset="-78"/>
                <a:cs typeface="Arabic Typesetting" panose="03020402040406030203" pitchFamily="66" charset="-78"/>
              </a:rPr>
              <a:t> ; et redonner – si la comparaison est favorable – la primauté au droit d’usage sur le droit de propriété.</a:t>
            </a:r>
          </a:p>
          <a:p>
            <a:pPr lvl="3">
              <a:lnSpc>
                <a:spcPct val="100000"/>
              </a:lnSpc>
              <a:buClr>
                <a:srgbClr val="72A2A1"/>
              </a:buClr>
              <a:buSzPct val="125000"/>
              <a:buFont typeface="Arabic Typesetting" panose="03020402040406030203" pitchFamily="66" charset="-78"/>
              <a:buChar char="•"/>
            </a:pPr>
            <a:r>
              <a:rPr lang="fr-FR" sz="2600" dirty="0">
                <a:latin typeface="Arabic Typesetting" panose="03020402040406030203" pitchFamily="66" charset="-78"/>
                <a:cs typeface="Arabic Typesetting" panose="03020402040406030203" pitchFamily="66" charset="-78"/>
              </a:rPr>
              <a:t> </a:t>
            </a:r>
            <a:r>
              <a:rPr lang="fr-FR" sz="2600" b="1" u="sng" dirty="0">
                <a:latin typeface="Arabic Typesetting" panose="03020402040406030203" pitchFamily="66" charset="-78"/>
                <a:cs typeface="Arabic Typesetting" panose="03020402040406030203" pitchFamily="66" charset="-78"/>
              </a:rPr>
              <a:t>Stimulation</a:t>
            </a:r>
            <a:r>
              <a:rPr lang="fr-FR" sz="2600" b="1" dirty="0">
                <a:latin typeface="Arabic Typesetting" panose="03020402040406030203" pitchFamily="66" charset="-78"/>
                <a:cs typeface="Arabic Typesetting" panose="03020402040406030203" pitchFamily="66" charset="-78"/>
              </a:rPr>
              <a:t> intellectuelle et politique qu’offrent les luttes </a:t>
            </a:r>
            <a:r>
              <a:rPr lang="fr-FR" sz="2600" dirty="0">
                <a:latin typeface="Arabic Typesetting" panose="03020402040406030203" pitchFamily="66" charset="-78"/>
                <a:cs typeface="Arabic Typesetting" panose="03020402040406030203" pitchFamily="66" charset="-78"/>
              </a:rPr>
              <a:t>autochtones et communes alternatives pour la défense des territoires. « On peut espérer la </a:t>
            </a:r>
            <a:r>
              <a:rPr lang="fr-FR" sz="2600" b="1" dirty="0">
                <a:latin typeface="Arabic Typesetting" panose="03020402040406030203" pitchFamily="66" charset="-78"/>
                <a:cs typeface="Arabic Typesetting" panose="03020402040406030203" pitchFamily="66" charset="-78"/>
              </a:rPr>
              <a:t>multiplication de telles poches</a:t>
            </a:r>
            <a:r>
              <a:rPr lang="fr-FR" sz="2600" dirty="0">
                <a:latin typeface="Arabic Typesetting" panose="03020402040406030203" pitchFamily="66" charset="-78"/>
                <a:cs typeface="Arabic Typesetting" panose="03020402040406030203" pitchFamily="66" charset="-78"/>
              </a:rPr>
              <a:t>, le renforcement des réseaux qui les relient et la solidarité de celles et ceux qui les considèrent avec sympathie. »</a:t>
            </a:r>
          </a:p>
          <a:p>
            <a:pPr lvl="3">
              <a:lnSpc>
                <a:spcPct val="100000"/>
              </a:lnSpc>
              <a:spcBef>
                <a:spcPts val="1800"/>
              </a:spcBef>
              <a:spcAft>
                <a:spcPts val="0"/>
              </a:spcAft>
              <a:buClr>
                <a:srgbClr val="00B050"/>
              </a:buClr>
              <a:buSzPct val="125000"/>
              <a:buFont typeface="Arabic Typesetting" panose="03020402040406030203" pitchFamily="66" charset="-78"/>
              <a:buChar char="•"/>
            </a:pPr>
            <a:r>
              <a:rPr lang="fr-FR" sz="2600" dirty="0">
                <a:latin typeface="Arabic Typesetting" panose="03020402040406030203" pitchFamily="66" charset="-78"/>
                <a:cs typeface="Arabic Typesetting" panose="03020402040406030203" pitchFamily="66" charset="-78"/>
              </a:rPr>
              <a:t> Le grand projet: </a:t>
            </a:r>
            <a:r>
              <a:rPr lang="fr-FR" sz="2600" b="1" dirty="0">
                <a:latin typeface="Arabic Typesetting" panose="03020402040406030203" pitchFamily="66" charset="-78"/>
                <a:cs typeface="Arabic Typesetting" panose="03020402040406030203" pitchFamily="66" charset="-78"/>
              </a:rPr>
              <a:t>une conception décentralisée </a:t>
            </a:r>
            <a:r>
              <a:rPr lang="fr-FR" sz="2600" b="1" dirty="0">
                <a:solidFill>
                  <a:srgbClr val="00B050"/>
                </a:solidFill>
                <a:latin typeface="Arabic Typesetting" panose="03020402040406030203" pitchFamily="66" charset="-78"/>
                <a:cs typeface="Arabic Typesetting" panose="03020402040406030203" pitchFamily="66" charset="-78"/>
              </a:rPr>
              <a:t>cosmopolitique</a:t>
            </a:r>
            <a:r>
              <a:rPr lang="fr-FR" sz="2600" dirty="0">
                <a:latin typeface="Arabic Typesetting" panose="03020402040406030203" pitchFamily="66" charset="-78"/>
                <a:cs typeface="Arabic Typesetting" panose="03020402040406030203" pitchFamily="66" charset="-78"/>
              </a:rPr>
              <a:t>:</a:t>
            </a:r>
          </a:p>
          <a:p>
            <a:pPr lvl="3">
              <a:lnSpc>
                <a:spcPct val="100000"/>
              </a:lnSpc>
              <a:buFont typeface="Arial" charset="0"/>
              <a:buChar char="•"/>
            </a:pPr>
            <a:endParaRPr lang="fr-FR" sz="2600" dirty="0">
              <a:latin typeface="Arabic Typesetting" panose="03020402040406030203" pitchFamily="66" charset="-78"/>
              <a:cs typeface="Arabic Typesetting" panose="03020402040406030203" pitchFamily="66" charset="-78"/>
            </a:endParaRPr>
          </a:p>
          <a:p>
            <a:pPr lvl="3">
              <a:lnSpc>
                <a:spcPct val="100000"/>
              </a:lnSpc>
              <a:buFont typeface="Arial" charset="0"/>
              <a:buChar char="•"/>
            </a:pPr>
            <a:endParaRPr lang="fr-FR" sz="2600" dirty="0">
              <a:latin typeface="Arabic Typesetting" panose="03020402040406030203" pitchFamily="66" charset="-78"/>
              <a:cs typeface="Arabic Typesetting" panose="03020402040406030203" pitchFamily="66" charset="-78"/>
            </a:endParaRPr>
          </a:p>
          <a:p>
            <a:pPr marL="457200" lvl="3" indent="0">
              <a:lnSpc>
                <a:spcPct val="100000"/>
              </a:lnSpc>
              <a:buNone/>
            </a:pPr>
            <a:endParaRPr lang="fr-FR" sz="2600" dirty="0">
              <a:latin typeface="Arabic Typesetting" panose="03020402040406030203" pitchFamily="66" charset="-78"/>
              <a:cs typeface="Arabic Typesetting" panose="03020402040406030203" pitchFamily="66" charset="-78"/>
            </a:endParaRPr>
          </a:p>
          <a:p>
            <a:pPr lvl="3">
              <a:lnSpc>
                <a:spcPct val="100000"/>
              </a:lnSpc>
              <a:buFont typeface="Arial" charset="0"/>
              <a:buChar char="•"/>
            </a:pPr>
            <a:endParaRPr lang="fr-FR" sz="2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927344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4493" y="155790"/>
            <a:ext cx="9720072" cy="1499616"/>
          </a:xfrm>
        </p:spPr>
        <p:txBody>
          <a:bodyPr>
            <a:normAutofit/>
          </a:bodyPr>
          <a:lstStyle/>
          <a:p>
            <a:r>
              <a:rPr lang="fr-FR" sz="4400" dirty="0">
                <a:latin typeface="Arabic Typesetting" panose="03020402040406030203" pitchFamily="66" charset="-78"/>
                <a:cs typeface="Arabic Typesetting" panose="03020402040406030203" pitchFamily="66" charset="-78"/>
              </a:rPr>
              <a:t>Les propositions de l’anthropologie politique (Descola, 2022)</a:t>
            </a: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6</a:t>
            </a:fld>
            <a:endParaRPr lang="en-US" dirty="0"/>
          </a:p>
        </p:txBody>
      </p:sp>
      <p:sp>
        <p:nvSpPr>
          <p:cNvPr id="8" name="Espace réservé du contenu 2"/>
          <p:cNvSpPr>
            <a:spLocks noGrp="1"/>
          </p:cNvSpPr>
          <p:nvPr>
            <p:ph idx="1"/>
          </p:nvPr>
        </p:nvSpPr>
        <p:spPr>
          <a:xfrm>
            <a:off x="682855" y="1487486"/>
            <a:ext cx="10634652" cy="4172034"/>
          </a:xfrm>
        </p:spPr>
        <p:txBody>
          <a:bodyPr>
            <a:normAutofit/>
          </a:bodyPr>
          <a:lstStyle/>
          <a:p>
            <a:pPr lvl="3">
              <a:lnSpc>
                <a:spcPct val="100000"/>
              </a:lnSpc>
              <a:buClr>
                <a:srgbClr val="72A2A1"/>
              </a:buClr>
              <a:buSzPct val="125000"/>
              <a:buFont typeface="Arabic Typesetting" panose="03020402040406030203" pitchFamily="66" charset="-78"/>
              <a:buChar char="•"/>
            </a:pPr>
            <a:r>
              <a:rPr lang="fr-FR" sz="2600" dirty="0">
                <a:latin typeface="Arabic Typesetting" panose="03020402040406030203" pitchFamily="66" charset="-78"/>
                <a:cs typeface="Arabic Typesetting" panose="03020402040406030203" pitchFamily="66" charset="-78"/>
              </a:rPr>
              <a:t> Le rapatriement des </a:t>
            </a:r>
            <a:r>
              <a:rPr lang="fr-FR" sz="2600" b="1" u="sng" dirty="0">
                <a:latin typeface="Arabic Typesetting" panose="03020402040406030203" pitchFamily="66" charset="-78"/>
                <a:cs typeface="Arabic Typesetting" panose="03020402040406030203" pitchFamily="66" charset="-78"/>
              </a:rPr>
              <a:t>non-humains</a:t>
            </a:r>
            <a:r>
              <a:rPr lang="fr-FR" sz="2600" b="1" dirty="0">
                <a:latin typeface="Arabic Typesetting" panose="03020402040406030203" pitchFamily="66" charset="-78"/>
                <a:cs typeface="Arabic Typesetting" panose="03020402040406030203" pitchFamily="66" charset="-78"/>
              </a:rPr>
              <a:t> dans les institutions </a:t>
            </a:r>
            <a:r>
              <a:rPr lang="fr-FR" sz="2600" dirty="0">
                <a:latin typeface="Arabic Typesetting" panose="03020402040406030203" pitchFamily="66" charset="-78"/>
                <a:cs typeface="Arabic Typesetting" panose="03020402040406030203" pitchFamily="66" charset="-78"/>
              </a:rPr>
              <a:t>et la sociabilité humaine</a:t>
            </a:r>
          </a:p>
          <a:p>
            <a:pPr lvl="3">
              <a:lnSpc>
                <a:spcPct val="100000"/>
              </a:lnSpc>
              <a:buClr>
                <a:srgbClr val="72A2A1"/>
              </a:buClr>
              <a:buSzPct val="125000"/>
              <a:buFont typeface="Arabic Typesetting" panose="03020402040406030203" pitchFamily="66" charset="-78"/>
              <a:buChar char="•"/>
            </a:pPr>
            <a:r>
              <a:rPr lang="fr-FR" sz="2600" dirty="0">
                <a:latin typeface="Arabic Typesetting" panose="03020402040406030203" pitchFamily="66" charset="-78"/>
                <a:cs typeface="Arabic Typesetting" panose="03020402040406030203" pitchFamily="66" charset="-78"/>
              </a:rPr>
              <a:t> L’inversion dans le sens </a:t>
            </a:r>
            <a:r>
              <a:rPr lang="fr-FR" sz="2600" b="1" dirty="0">
                <a:latin typeface="Arabic Typesetting" panose="03020402040406030203" pitchFamily="66" charset="-78"/>
                <a:cs typeface="Arabic Typesetting" panose="03020402040406030203" pitchFamily="66" charset="-78"/>
              </a:rPr>
              <a:t>de l’</a:t>
            </a:r>
            <a:r>
              <a:rPr lang="fr-FR" sz="2600" b="1" u="sng" dirty="0">
                <a:latin typeface="Arabic Typesetting" panose="03020402040406030203" pitchFamily="66" charset="-78"/>
                <a:cs typeface="Arabic Typesetting" panose="03020402040406030203" pitchFamily="66" charset="-78"/>
              </a:rPr>
              <a:t>appropriation</a:t>
            </a:r>
            <a:r>
              <a:rPr lang="fr-FR" sz="2600" b="1" dirty="0">
                <a:latin typeface="Arabic Typesetting" panose="03020402040406030203" pitchFamily="66" charset="-78"/>
                <a:cs typeface="Arabic Typesetting" panose="03020402040406030203" pitchFamily="66" charset="-78"/>
              </a:rPr>
              <a:t> de la terre</a:t>
            </a:r>
            <a:r>
              <a:rPr lang="fr-FR" sz="2600" dirty="0">
                <a:latin typeface="Arabic Typesetting" panose="03020402040406030203" pitchFamily="66" charset="-78"/>
                <a:cs typeface="Arabic Typesetting" panose="03020402040406030203" pitchFamily="66" charset="-78"/>
              </a:rPr>
              <a:t> ; et redonner – si la comparaison est favorable – la primauté au droit d’usage sur le droit de propriété.</a:t>
            </a:r>
          </a:p>
          <a:p>
            <a:pPr lvl="3">
              <a:lnSpc>
                <a:spcPct val="100000"/>
              </a:lnSpc>
              <a:buClr>
                <a:srgbClr val="72A2A1"/>
              </a:buClr>
              <a:buSzPct val="125000"/>
              <a:buFont typeface="Arabic Typesetting" panose="03020402040406030203" pitchFamily="66" charset="-78"/>
              <a:buChar char="•"/>
            </a:pPr>
            <a:r>
              <a:rPr lang="fr-FR" sz="2600" dirty="0">
                <a:latin typeface="Arabic Typesetting" panose="03020402040406030203" pitchFamily="66" charset="-78"/>
                <a:cs typeface="Arabic Typesetting" panose="03020402040406030203" pitchFamily="66" charset="-78"/>
              </a:rPr>
              <a:t> </a:t>
            </a:r>
            <a:r>
              <a:rPr lang="fr-FR" sz="2600" b="1" u="sng" dirty="0">
                <a:latin typeface="Arabic Typesetting" panose="03020402040406030203" pitchFamily="66" charset="-78"/>
                <a:cs typeface="Arabic Typesetting" panose="03020402040406030203" pitchFamily="66" charset="-78"/>
              </a:rPr>
              <a:t>Stimulation</a:t>
            </a:r>
            <a:r>
              <a:rPr lang="fr-FR" sz="2600" b="1" dirty="0">
                <a:latin typeface="Arabic Typesetting" panose="03020402040406030203" pitchFamily="66" charset="-78"/>
                <a:cs typeface="Arabic Typesetting" panose="03020402040406030203" pitchFamily="66" charset="-78"/>
              </a:rPr>
              <a:t> intellectuelle et politique qu’offrent les luttes </a:t>
            </a:r>
            <a:r>
              <a:rPr lang="fr-FR" sz="2600" dirty="0">
                <a:latin typeface="Arabic Typesetting" panose="03020402040406030203" pitchFamily="66" charset="-78"/>
                <a:cs typeface="Arabic Typesetting" panose="03020402040406030203" pitchFamily="66" charset="-78"/>
              </a:rPr>
              <a:t>autochtones et communes alternatives pour la défense des territoires. « On peut espérer la </a:t>
            </a:r>
            <a:r>
              <a:rPr lang="fr-FR" sz="2600" b="1" dirty="0">
                <a:latin typeface="Arabic Typesetting" panose="03020402040406030203" pitchFamily="66" charset="-78"/>
                <a:cs typeface="Arabic Typesetting" panose="03020402040406030203" pitchFamily="66" charset="-78"/>
              </a:rPr>
              <a:t>multiplication de telles poches</a:t>
            </a:r>
            <a:r>
              <a:rPr lang="fr-FR" sz="2600" dirty="0">
                <a:latin typeface="Arabic Typesetting" panose="03020402040406030203" pitchFamily="66" charset="-78"/>
                <a:cs typeface="Arabic Typesetting" panose="03020402040406030203" pitchFamily="66" charset="-78"/>
              </a:rPr>
              <a:t>, le renforcement des réseaux qui les relient et la solidarité de celles et ceux qui les considèrent avec sympathie. »</a:t>
            </a:r>
          </a:p>
          <a:p>
            <a:pPr lvl="3">
              <a:lnSpc>
                <a:spcPct val="100000"/>
              </a:lnSpc>
              <a:spcBef>
                <a:spcPts val="1800"/>
              </a:spcBef>
              <a:spcAft>
                <a:spcPts val="0"/>
              </a:spcAft>
              <a:buClr>
                <a:srgbClr val="00B050"/>
              </a:buClr>
              <a:buSzPct val="125000"/>
              <a:buFont typeface="Arabic Typesetting" panose="03020402040406030203" pitchFamily="66" charset="-78"/>
              <a:buChar char="•"/>
            </a:pPr>
            <a:r>
              <a:rPr lang="fr-FR" sz="2600" dirty="0">
                <a:latin typeface="Arabic Typesetting" panose="03020402040406030203" pitchFamily="66" charset="-78"/>
                <a:cs typeface="Arabic Typesetting" panose="03020402040406030203" pitchFamily="66" charset="-78"/>
              </a:rPr>
              <a:t> Le grand projet: </a:t>
            </a:r>
            <a:r>
              <a:rPr lang="fr-FR" sz="2600" b="1" dirty="0">
                <a:latin typeface="Arabic Typesetting" panose="03020402040406030203" pitchFamily="66" charset="-78"/>
                <a:cs typeface="Arabic Typesetting" panose="03020402040406030203" pitchFamily="66" charset="-78"/>
              </a:rPr>
              <a:t>une conception décentralisée </a:t>
            </a:r>
            <a:r>
              <a:rPr lang="fr-FR" sz="2600" b="1" dirty="0">
                <a:solidFill>
                  <a:srgbClr val="00B050"/>
                </a:solidFill>
                <a:latin typeface="Arabic Typesetting" panose="03020402040406030203" pitchFamily="66" charset="-78"/>
                <a:cs typeface="Arabic Typesetting" panose="03020402040406030203" pitchFamily="66" charset="-78"/>
              </a:rPr>
              <a:t>cosmopolitique</a:t>
            </a:r>
            <a:r>
              <a:rPr lang="fr-FR" sz="2600" dirty="0">
                <a:latin typeface="Arabic Typesetting" panose="03020402040406030203" pitchFamily="66" charset="-78"/>
                <a:cs typeface="Arabic Typesetting" panose="03020402040406030203" pitchFamily="66" charset="-78"/>
              </a:rPr>
              <a:t>:</a:t>
            </a:r>
          </a:p>
          <a:p>
            <a:pPr lvl="3">
              <a:lnSpc>
                <a:spcPct val="100000"/>
              </a:lnSpc>
              <a:buFont typeface="Arial" charset="0"/>
              <a:buChar char="•"/>
            </a:pPr>
            <a:endParaRPr lang="fr-FR" sz="2600" dirty="0">
              <a:latin typeface="Arabic Typesetting" panose="03020402040406030203" pitchFamily="66" charset="-78"/>
              <a:cs typeface="Arabic Typesetting" panose="03020402040406030203" pitchFamily="66" charset="-78"/>
            </a:endParaRPr>
          </a:p>
          <a:p>
            <a:pPr lvl="3">
              <a:lnSpc>
                <a:spcPct val="100000"/>
              </a:lnSpc>
              <a:buFont typeface="Arial" charset="0"/>
              <a:buChar char="•"/>
            </a:pPr>
            <a:endParaRPr lang="fr-FR" sz="2600" dirty="0">
              <a:latin typeface="Arabic Typesetting" panose="03020402040406030203" pitchFamily="66" charset="-78"/>
              <a:cs typeface="Arabic Typesetting" panose="03020402040406030203" pitchFamily="66" charset="-78"/>
            </a:endParaRPr>
          </a:p>
          <a:p>
            <a:pPr marL="457200" lvl="3" indent="0">
              <a:lnSpc>
                <a:spcPct val="100000"/>
              </a:lnSpc>
              <a:buNone/>
            </a:pPr>
            <a:endParaRPr lang="fr-FR" sz="2600" dirty="0">
              <a:latin typeface="Arabic Typesetting" panose="03020402040406030203" pitchFamily="66" charset="-78"/>
              <a:cs typeface="Arabic Typesetting" panose="03020402040406030203" pitchFamily="66" charset="-78"/>
            </a:endParaRPr>
          </a:p>
          <a:p>
            <a:pPr lvl="3">
              <a:lnSpc>
                <a:spcPct val="100000"/>
              </a:lnSpc>
              <a:buFont typeface="Arial" charset="0"/>
              <a:buChar char="•"/>
            </a:pPr>
            <a:endParaRPr lang="fr-FR" sz="2600" dirty="0">
              <a:latin typeface="Arabic Typesetting" panose="03020402040406030203" pitchFamily="66" charset="-78"/>
              <a:cs typeface="Arabic Typesetting" panose="03020402040406030203" pitchFamily="66" charset="-78"/>
            </a:endParaRPr>
          </a:p>
        </p:txBody>
      </p:sp>
      <p:sp>
        <p:nvSpPr>
          <p:cNvPr id="3" name="Rectangle 2">
            <a:extLst>
              <a:ext uri="{FF2B5EF4-FFF2-40B4-BE49-F238E27FC236}">
                <a16:creationId xmlns:a16="http://schemas.microsoft.com/office/drawing/2014/main" id="{DA1291C7-6360-4260-BF9D-A9D3ABD8037F}"/>
              </a:ext>
            </a:extLst>
          </p:cNvPr>
          <p:cNvSpPr/>
          <p:nvPr/>
        </p:nvSpPr>
        <p:spPr>
          <a:xfrm>
            <a:off x="7267108" y="3983106"/>
            <a:ext cx="4777740" cy="1446550"/>
          </a:xfrm>
          <a:prstGeom prst="rect">
            <a:avLst/>
          </a:prstGeom>
          <a:gradFill>
            <a:gsLst>
              <a:gs pos="0">
                <a:srgbClr val="DAE7D5"/>
              </a:gs>
              <a:gs pos="99000">
                <a:srgbClr val="F6F6F0"/>
              </a:gs>
            </a:gsLst>
            <a:lin ang="5400000" scaled="1"/>
          </a:gradFill>
        </p:spPr>
        <p:txBody>
          <a:bodyPr wrap="square">
            <a:spAutoFit/>
          </a:bodyPr>
          <a:lstStyle/>
          <a:p>
            <a:r>
              <a:rPr lang="fr-FR" sz="2200" dirty="0">
                <a:latin typeface="Arabic Typesetting" panose="03020402040406030203" pitchFamily="66" charset="-78"/>
                <a:cs typeface="Arabic Typesetting" panose="03020402040406030203" pitchFamily="66" charset="-78"/>
              </a:rPr>
              <a:t>Descola (2023): « le registre des rapports entre mondes (qui connectent ou séparent les opérateurs) lorsque leurs conditions d’existence relèvent en apparence de régimes ontologiques différents. »</a:t>
            </a:r>
            <a:endParaRPr lang="fr-FR" sz="2200" dirty="0"/>
          </a:p>
        </p:txBody>
      </p:sp>
    </p:spTree>
    <p:extLst>
      <p:ext uri="{BB962C8B-B14F-4D97-AF65-F5344CB8AC3E}">
        <p14:creationId xmlns:p14="http://schemas.microsoft.com/office/powerpoint/2010/main" val="3104413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4493" y="155790"/>
            <a:ext cx="9720072" cy="1499616"/>
          </a:xfrm>
        </p:spPr>
        <p:txBody>
          <a:bodyPr>
            <a:normAutofit/>
          </a:bodyPr>
          <a:lstStyle/>
          <a:p>
            <a:r>
              <a:rPr lang="fr-FR" sz="4400" dirty="0">
                <a:latin typeface="Arabic Typesetting" panose="03020402040406030203" pitchFamily="66" charset="-78"/>
                <a:cs typeface="Arabic Typesetting" panose="03020402040406030203" pitchFamily="66" charset="-78"/>
              </a:rPr>
              <a:t>Les propositions de l’anthropologie politique (Descola, 2022)</a:t>
            </a: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7</a:t>
            </a:fld>
            <a:endParaRPr lang="en-US" dirty="0"/>
          </a:p>
        </p:txBody>
      </p:sp>
      <p:sp>
        <p:nvSpPr>
          <p:cNvPr id="8" name="Espace réservé du contenu 2"/>
          <p:cNvSpPr>
            <a:spLocks noGrp="1"/>
          </p:cNvSpPr>
          <p:nvPr>
            <p:ph idx="1"/>
          </p:nvPr>
        </p:nvSpPr>
        <p:spPr>
          <a:xfrm>
            <a:off x="682855" y="1487486"/>
            <a:ext cx="10634652" cy="4172034"/>
          </a:xfrm>
        </p:spPr>
        <p:txBody>
          <a:bodyPr>
            <a:normAutofit/>
          </a:bodyPr>
          <a:lstStyle/>
          <a:p>
            <a:pPr lvl="3">
              <a:lnSpc>
                <a:spcPct val="100000"/>
              </a:lnSpc>
              <a:buClr>
                <a:srgbClr val="72A2A1"/>
              </a:buClr>
              <a:buSzPct val="125000"/>
              <a:buFont typeface="Arabic Typesetting" panose="03020402040406030203" pitchFamily="66" charset="-78"/>
              <a:buChar char="•"/>
            </a:pPr>
            <a:r>
              <a:rPr lang="fr-FR" sz="2600" dirty="0">
                <a:latin typeface="Arabic Typesetting" panose="03020402040406030203" pitchFamily="66" charset="-78"/>
                <a:cs typeface="Arabic Typesetting" panose="03020402040406030203" pitchFamily="66" charset="-78"/>
              </a:rPr>
              <a:t> Le rapatriement des </a:t>
            </a:r>
            <a:r>
              <a:rPr lang="fr-FR" sz="2600" b="1" u="sng" dirty="0">
                <a:latin typeface="Arabic Typesetting" panose="03020402040406030203" pitchFamily="66" charset="-78"/>
                <a:cs typeface="Arabic Typesetting" panose="03020402040406030203" pitchFamily="66" charset="-78"/>
              </a:rPr>
              <a:t>non-humains</a:t>
            </a:r>
            <a:r>
              <a:rPr lang="fr-FR" sz="2600" b="1" dirty="0">
                <a:latin typeface="Arabic Typesetting" panose="03020402040406030203" pitchFamily="66" charset="-78"/>
                <a:cs typeface="Arabic Typesetting" panose="03020402040406030203" pitchFamily="66" charset="-78"/>
              </a:rPr>
              <a:t> dans les institutions </a:t>
            </a:r>
            <a:r>
              <a:rPr lang="fr-FR" sz="2600" dirty="0">
                <a:latin typeface="Arabic Typesetting" panose="03020402040406030203" pitchFamily="66" charset="-78"/>
                <a:cs typeface="Arabic Typesetting" panose="03020402040406030203" pitchFamily="66" charset="-78"/>
              </a:rPr>
              <a:t>et la sociabilité humaine</a:t>
            </a:r>
          </a:p>
          <a:p>
            <a:pPr lvl="3">
              <a:lnSpc>
                <a:spcPct val="100000"/>
              </a:lnSpc>
              <a:buClr>
                <a:srgbClr val="72A2A1"/>
              </a:buClr>
              <a:buSzPct val="125000"/>
              <a:buFont typeface="Arabic Typesetting" panose="03020402040406030203" pitchFamily="66" charset="-78"/>
              <a:buChar char="•"/>
            </a:pPr>
            <a:r>
              <a:rPr lang="fr-FR" sz="2600" dirty="0">
                <a:latin typeface="Arabic Typesetting" panose="03020402040406030203" pitchFamily="66" charset="-78"/>
                <a:cs typeface="Arabic Typesetting" panose="03020402040406030203" pitchFamily="66" charset="-78"/>
              </a:rPr>
              <a:t> L’inversion dans le sens </a:t>
            </a:r>
            <a:r>
              <a:rPr lang="fr-FR" sz="2600" b="1" dirty="0">
                <a:latin typeface="Arabic Typesetting" panose="03020402040406030203" pitchFamily="66" charset="-78"/>
                <a:cs typeface="Arabic Typesetting" panose="03020402040406030203" pitchFamily="66" charset="-78"/>
              </a:rPr>
              <a:t>de l’</a:t>
            </a:r>
            <a:r>
              <a:rPr lang="fr-FR" sz="2600" b="1" u="sng" dirty="0">
                <a:latin typeface="Arabic Typesetting" panose="03020402040406030203" pitchFamily="66" charset="-78"/>
                <a:cs typeface="Arabic Typesetting" panose="03020402040406030203" pitchFamily="66" charset="-78"/>
              </a:rPr>
              <a:t>appropriation</a:t>
            </a:r>
            <a:r>
              <a:rPr lang="fr-FR" sz="2600" b="1" dirty="0">
                <a:latin typeface="Arabic Typesetting" panose="03020402040406030203" pitchFamily="66" charset="-78"/>
                <a:cs typeface="Arabic Typesetting" panose="03020402040406030203" pitchFamily="66" charset="-78"/>
              </a:rPr>
              <a:t> de la terre</a:t>
            </a:r>
            <a:r>
              <a:rPr lang="fr-FR" sz="2600" dirty="0">
                <a:latin typeface="Arabic Typesetting" panose="03020402040406030203" pitchFamily="66" charset="-78"/>
                <a:cs typeface="Arabic Typesetting" panose="03020402040406030203" pitchFamily="66" charset="-78"/>
              </a:rPr>
              <a:t> ; et redonner – si la comparaison est favorable – la primauté au droit d’usage sur le droit de propriété.</a:t>
            </a:r>
          </a:p>
          <a:p>
            <a:pPr lvl="3">
              <a:lnSpc>
                <a:spcPct val="100000"/>
              </a:lnSpc>
              <a:buClr>
                <a:srgbClr val="72A2A1"/>
              </a:buClr>
              <a:buSzPct val="125000"/>
              <a:buFont typeface="Arabic Typesetting" panose="03020402040406030203" pitchFamily="66" charset="-78"/>
              <a:buChar char="•"/>
            </a:pPr>
            <a:r>
              <a:rPr lang="fr-FR" sz="2600" dirty="0">
                <a:latin typeface="Arabic Typesetting" panose="03020402040406030203" pitchFamily="66" charset="-78"/>
                <a:cs typeface="Arabic Typesetting" panose="03020402040406030203" pitchFamily="66" charset="-78"/>
              </a:rPr>
              <a:t> </a:t>
            </a:r>
            <a:r>
              <a:rPr lang="fr-FR" sz="2600" b="1" u="sng" dirty="0">
                <a:latin typeface="Arabic Typesetting" panose="03020402040406030203" pitchFamily="66" charset="-78"/>
                <a:cs typeface="Arabic Typesetting" panose="03020402040406030203" pitchFamily="66" charset="-78"/>
              </a:rPr>
              <a:t>Stimulation</a:t>
            </a:r>
            <a:r>
              <a:rPr lang="fr-FR" sz="2600" b="1" dirty="0">
                <a:latin typeface="Arabic Typesetting" panose="03020402040406030203" pitchFamily="66" charset="-78"/>
                <a:cs typeface="Arabic Typesetting" panose="03020402040406030203" pitchFamily="66" charset="-78"/>
              </a:rPr>
              <a:t> intellectuelle et politique qu’offrent les luttes </a:t>
            </a:r>
            <a:r>
              <a:rPr lang="fr-FR" sz="2600" dirty="0">
                <a:latin typeface="Arabic Typesetting" panose="03020402040406030203" pitchFamily="66" charset="-78"/>
                <a:cs typeface="Arabic Typesetting" panose="03020402040406030203" pitchFamily="66" charset="-78"/>
              </a:rPr>
              <a:t>autochtones et communes alternatives pour la défense des territoires. « On peut espérer la </a:t>
            </a:r>
            <a:r>
              <a:rPr lang="fr-FR" sz="2600" b="1" dirty="0">
                <a:latin typeface="Arabic Typesetting" panose="03020402040406030203" pitchFamily="66" charset="-78"/>
                <a:cs typeface="Arabic Typesetting" panose="03020402040406030203" pitchFamily="66" charset="-78"/>
              </a:rPr>
              <a:t>multiplication de telles poches</a:t>
            </a:r>
            <a:r>
              <a:rPr lang="fr-FR" sz="2600" dirty="0">
                <a:latin typeface="Arabic Typesetting" panose="03020402040406030203" pitchFamily="66" charset="-78"/>
                <a:cs typeface="Arabic Typesetting" panose="03020402040406030203" pitchFamily="66" charset="-78"/>
              </a:rPr>
              <a:t>, le renforcement des réseaux qui les relient et la solidarité de celles et ceux qui les considèrent avec sympathie. »</a:t>
            </a:r>
          </a:p>
          <a:p>
            <a:pPr lvl="3">
              <a:lnSpc>
                <a:spcPct val="100000"/>
              </a:lnSpc>
              <a:spcBef>
                <a:spcPts val="1800"/>
              </a:spcBef>
              <a:spcAft>
                <a:spcPts val="0"/>
              </a:spcAft>
              <a:buClr>
                <a:srgbClr val="00B050"/>
              </a:buClr>
              <a:buSzPct val="125000"/>
              <a:buFont typeface="Arabic Typesetting" panose="03020402040406030203" pitchFamily="66" charset="-78"/>
              <a:buChar char="•"/>
            </a:pPr>
            <a:r>
              <a:rPr lang="fr-FR" sz="2600" dirty="0">
                <a:latin typeface="Arabic Typesetting" panose="03020402040406030203" pitchFamily="66" charset="-78"/>
                <a:cs typeface="Arabic Typesetting" panose="03020402040406030203" pitchFamily="66" charset="-78"/>
              </a:rPr>
              <a:t> Le grand projet: </a:t>
            </a:r>
            <a:r>
              <a:rPr lang="fr-FR" sz="2600" b="1" dirty="0">
                <a:latin typeface="Arabic Typesetting" panose="03020402040406030203" pitchFamily="66" charset="-78"/>
                <a:cs typeface="Arabic Typesetting" panose="03020402040406030203" pitchFamily="66" charset="-78"/>
              </a:rPr>
              <a:t>une conception décentralisée </a:t>
            </a:r>
            <a:r>
              <a:rPr lang="fr-FR" sz="2600" b="1" dirty="0">
                <a:solidFill>
                  <a:srgbClr val="00B050"/>
                </a:solidFill>
                <a:latin typeface="Arabic Typesetting" panose="03020402040406030203" pitchFamily="66" charset="-78"/>
                <a:cs typeface="Arabic Typesetting" panose="03020402040406030203" pitchFamily="66" charset="-78"/>
              </a:rPr>
              <a:t>cosmopolitique</a:t>
            </a:r>
            <a:r>
              <a:rPr lang="fr-FR" sz="2600" dirty="0">
                <a:latin typeface="Arabic Typesetting" panose="03020402040406030203" pitchFamily="66" charset="-78"/>
                <a:cs typeface="Arabic Typesetting" panose="03020402040406030203" pitchFamily="66" charset="-78"/>
              </a:rPr>
              <a:t>:</a:t>
            </a:r>
          </a:p>
          <a:p>
            <a:pPr lvl="3">
              <a:lnSpc>
                <a:spcPct val="100000"/>
              </a:lnSpc>
              <a:buFont typeface="Arial" charset="0"/>
              <a:buChar char="•"/>
            </a:pPr>
            <a:endParaRPr lang="fr-FR" sz="2600" dirty="0">
              <a:latin typeface="Arabic Typesetting" panose="03020402040406030203" pitchFamily="66" charset="-78"/>
              <a:cs typeface="Arabic Typesetting" panose="03020402040406030203" pitchFamily="66" charset="-78"/>
            </a:endParaRPr>
          </a:p>
          <a:p>
            <a:pPr lvl="3">
              <a:lnSpc>
                <a:spcPct val="100000"/>
              </a:lnSpc>
              <a:buFont typeface="Arial" charset="0"/>
              <a:buChar char="•"/>
            </a:pPr>
            <a:endParaRPr lang="fr-FR" sz="2600" dirty="0">
              <a:latin typeface="Arabic Typesetting" panose="03020402040406030203" pitchFamily="66" charset="-78"/>
              <a:cs typeface="Arabic Typesetting" panose="03020402040406030203" pitchFamily="66" charset="-78"/>
            </a:endParaRPr>
          </a:p>
          <a:p>
            <a:pPr marL="457200" lvl="3" indent="0">
              <a:lnSpc>
                <a:spcPct val="100000"/>
              </a:lnSpc>
              <a:buNone/>
            </a:pPr>
            <a:endParaRPr lang="fr-FR" sz="2600" dirty="0">
              <a:latin typeface="Arabic Typesetting" panose="03020402040406030203" pitchFamily="66" charset="-78"/>
              <a:cs typeface="Arabic Typesetting" panose="03020402040406030203" pitchFamily="66" charset="-78"/>
            </a:endParaRPr>
          </a:p>
          <a:p>
            <a:pPr lvl="3">
              <a:lnSpc>
                <a:spcPct val="100000"/>
              </a:lnSpc>
              <a:buFont typeface="Arial" charset="0"/>
              <a:buChar char="•"/>
            </a:pPr>
            <a:endParaRPr lang="fr-FR" sz="2600" dirty="0">
              <a:latin typeface="Arabic Typesetting" panose="03020402040406030203" pitchFamily="66" charset="-78"/>
              <a:cs typeface="Arabic Typesetting" panose="03020402040406030203" pitchFamily="66" charset="-78"/>
            </a:endParaRPr>
          </a:p>
        </p:txBody>
      </p:sp>
      <p:sp>
        <p:nvSpPr>
          <p:cNvPr id="5" name="Rectangle 4">
            <a:extLst>
              <a:ext uri="{FF2B5EF4-FFF2-40B4-BE49-F238E27FC236}">
                <a16:creationId xmlns:a16="http://schemas.microsoft.com/office/drawing/2014/main" id="{BF9F1DD6-DC06-43AE-BC02-8AA130404BF2}"/>
              </a:ext>
            </a:extLst>
          </p:cNvPr>
          <p:cNvSpPr/>
          <p:nvPr/>
        </p:nvSpPr>
        <p:spPr>
          <a:xfrm>
            <a:off x="1513066" y="5454538"/>
            <a:ext cx="8732520" cy="1200329"/>
          </a:xfrm>
          <a:prstGeom prst="rect">
            <a:avLst/>
          </a:prstGeom>
        </p:spPr>
        <p:txBody>
          <a:bodyPr wrap="square">
            <a:spAutoFit/>
          </a:bodyPr>
          <a:lstStyle/>
          <a:p>
            <a:pPr marL="457200" lvl="3" indent="0">
              <a:lnSpc>
                <a:spcPct val="100000"/>
              </a:lnSpc>
              <a:buNone/>
            </a:pPr>
            <a:r>
              <a:rPr lang="fr-FR" sz="2400" dirty="0">
                <a:latin typeface="Arabic Typesetting" panose="03020402040406030203" pitchFamily="66" charset="-78"/>
                <a:cs typeface="Arabic Typesetting" panose="03020402040406030203" pitchFamily="66" charset="-78"/>
              </a:rPr>
              <a:t>« Un archipel mondial d’</a:t>
            </a:r>
            <a:r>
              <a:rPr lang="fr-FR" sz="2400" dirty="0">
                <a:solidFill>
                  <a:srgbClr val="B36C1D"/>
                </a:solidFill>
                <a:latin typeface="Arabic Typesetting" panose="03020402040406030203" pitchFamily="66" charset="-78"/>
                <a:cs typeface="Arabic Typesetting" panose="03020402040406030203" pitchFamily="66" charset="-78"/>
              </a:rPr>
              <a:t>Etats</a:t>
            </a:r>
            <a:r>
              <a:rPr lang="fr-FR" sz="2400" dirty="0">
                <a:solidFill>
                  <a:srgbClr val="00B050"/>
                </a:solidFill>
                <a:latin typeface="Arabic Typesetting" panose="03020402040406030203" pitchFamily="66" charset="-78"/>
                <a:cs typeface="Arabic Typesetting" panose="03020402040406030203" pitchFamily="66" charset="-78"/>
              </a:rPr>
              <a:t> </a:t>
            </a:r>
            <a:r>
              <a:rPr lang="fr-FR" sz="2400" dirty="0">
                <a:solidFill>
                  <a:srgbClr val="B36C1D"/>
                </a:solidFill>
                <a:latin typeface="Arabic Typesetting" panose="03020402040406030203" pitchFamily="66" charset="-78"/>
                <a:cs typeface="Arabic Typesetting" panose="03020402040406030203" pitchFamily="66" charset="-78"/>
              </a:rPr>
              <a:t>sobres</a:t>
            </a:r>
            <a:r>
              <a:rPr lang="fr-FR" sz="2400" dirty="0">
                <a:solidFill>
                  <a:srgbClr val="00B050"/>
                </a:solidFill>
                <a:latin typeface="Arabic Typesetting" panose="03020402040406030203" pitchFamily="66" charset="-78"/>
                <a:cs typeface="Arabic Typesetting" panose="03020402040406030203" pitchFamily="66" charset="-78"/>
              </a:rPr>
              <a:t> </a:t>
            </a:r>
            <a:r>
              <a:rPr lang="fr-FR" sz="2400" dirty="0">
                <a:latin typeface="Arabic Typesetting" panose="03020402040406030203" pitchFamily="66" charset="-78"/>
                <a:cs typeface="Arabic Typesetting" panose="03020402040406030203" pitchFamily="66" charset="-78"/>
              </a:rPr>
              <a:t>et fonctionnant selon le principe d’une </a:t>
            </a:r>
            <a:r>
              <a:rPr lang="fr-FR" sz="2400" dirty="0">
                <a:solidFill>
                  <a:srgbClr val="B36C1D"/>
                </a:solidFill>
                <a:latin typeface="Arabic Typesetting" panose="03020402040406030203" pitchFamily="66" charset="-78"/>
                <a:cs typeface="Arabic Typesetting" panose="03020402040406030203" pitchFamily="66" charset="-78"/>
              </a:rPr>
              <a:t>démocratie continue</a:t>
            </a:r>
            <a:r>
              <a:rPr lang="fr-FR" sz="2400" dirty="0">
                <a:latin typeface="Arabic Typesetting" panose="03020402040406030203" pitchFamily="66" charset="-78"/>
                <a:cs typeface="Arabic Typesetting" panose="03020402040406030203" pitchFamily="66" charset="-78"/>
              </a:rPr>
              <a:t>, abritant ici et là en leur sein un tissu de communes </a:t>
            </a:r>
            <a:r>
              <a:rPr lang="fr-FR" sz="2400" dirty="0">
                <a:solidFill>
                  <a:srgbClr val="B36C1D"/>
                </a:solidFill>
                <a:latin typeface="Arabic Typesetting" panose="03020402040406030203" pitchFamily="66" charset="-78"/>
                <a:cs typeface="Arabic Typesetting" panose="03020402040406030203" pitchFamily="66" charset="-78"/>
              </a:rPr>
              <a:t>égalitaires</a:t>
            </a:r>
            <a:r>
              <a:rPr lang="fr-FR" sz="2400" dirty="0">
                <a:latin typeface="Arabic Typesetting" panose="03020402040406030203" pitchFamily="66" charset="-78"/>
                <a:cs typeface="Arabic Typesetting" panose="03020402040406030203" pitchFamily="66" charset="-78"/>
              </a:rPr>
              <a:t>, éventuellement organisées autour de la défense de communs (...) et de non-humains dûment représentés » </a:t>
            </a:r>
          </a:p>
        </p:txBody>
      </p:sp>
      <p:sp>
        <p:nvSpPr>
          <p:cNvPr id="9" name="Rectangle 8">
            <a:extLst>
              <a:ext uri="{FF2B5EF4-FFF2-40B4-BE49-F238E27FC236}">
                <a16:creationId xmlns:a16="http://schemas.microsoft.com/office/drawing/2014/main" id="{6954F9D2-3FCB-4632-B194-CD6A18637488}"/>
              </a:ext>
            </a:extLst>
          </p:cNvPr>
          <p:cNvSpPr/>
          <p:nvPr/>
        </p:nvSpPr>
        <p:spPr>
          <a:xfrm>
            <a:off x="7267108" y="3983106"/>
            <a:ext cx="4777740" cy="1446550"/>
          </a:xfrm>
          <a:prstGeom prst="rect">
            <a:avLst/>
          </a:prstGeom>
          <a:gradFill>
            <a:gsLst>
              <a:gs pos="0">
                <a:srgbClr val="DAE7D5"/>
              </a:gs>
              <a:gs pos="99000">
                <a:srgbClr val="F6F6F0"/>
              </a:gs>
            </a:gsLst>
            <a:lin ang="5400000" scaled="1"/>
          </a:gradFill>
        </p:spPr>
        <p:txBody>
          <a:bodyPr wrap="square">
            <a:spAutoFit/>
          </a:bodyPr>
          <a:lstStyle/>
          <a:p>
            <a:r>
              <a:rPr lang="fr-FR" sz="2200" dirty="0">
                <a:latin typeface="Arabic Typesetting" panose="03020402040406030203" pitchFamily="66" charset="-78"/>
                <a:cs typeface="Arabic Typesetting" panose="03020402040406030203" pitchFamily="66" charset="-78"/>
              </a:rPr>
              <a:t>Descola (2023): « le registre des rapports entre mondes (qui connectent ou séparent les opérateurs) lorsque leurs conditions d’existence relèvent en apparence de régimes ontologiques différents. »</a:t>
            </a:r>
            <a:endParaRPr lang="fr-FR" sz="2200" dirty="0"/>
          </a:p>
        </p:txBody>
      </p:sp>
    </p:spTree>
    <p:extLst>
      <p:ext uri="{BB962C8B-B14F-4D97-AF65-F5344CB8AC3E}">
        <p14:creationId xmlns:p14="http://schemas.microsoft.com/office/powerpoint/2010/main" val="2600931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4493" y="155790"/>
            <a:ext cx="9720072" cy="1499616"/>
          </a:xfrm>
        </p:spPr>
        <p:txBody>
          <a:bodyPr>
            <a:normAutofit/>
          </a:bodyPr>
          <a:lstStyle/>
          <a:p>
            <a:r>
              <a:rPr lang="fr-FR" sz="4400" dirty="0">
                <a:latin typeface="Arabic Typesetting" panose="03020402040406030203" pitchFamily="66" charset="-78"/>
                <a:cs typeface="Arabic Typesetting" panose="03020402040406030203" pitchFamily="66" charset="-78"/>
              </a:rPr>
              <a:t>Les propositions de l’anthropologie politique (Descola, 2022)</a:t>
            </a: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8</a:t>
            </a:fld>
            <a:endParaRPr lang="en-US" dirty="0"/>
          </a:p>
        </p:txBody>
      </p:sp>
      <p:sp>
        <p:nvSpPr>
          <p:cNvPr id="8" name="Espace réservé du contenu 2"/>
          <p:cNvSpPr>
            <a:spLocks noGrp="1"/>
          </p:cNvSpPr>
          <p:nvPr>
            <p:ph idx="1"/>
          </p:nvPr>
        </p:nvSpPr>
        <p:spPr>
          <a:xfrm>
            <a:off x="682855" y="1487486"/>
            <a:ext cx="10634652" cy="4172034"/>
          </a:xfrm>
        </p:spPr>
        <p:txBody>
          <a:bodyPr>
            <a:normAutofit/>
          </a:bodyPr>
          <a:lstStyle/>
          <a:p>
            <a:pPr lvl="3">
              <a:lnSpc>
                <a:spcPct val="100000"/>
              </a:lnSpc>
              <a:buClr>
                <a:srgbClr val="72A2A1"/>
              </a:buClr>
              <a:buSzPct val="125000"/>
              <a:buFont typeface="Arabic Typesetting" panose="03020402040406030203" pitchFamily="66" charset="-78"/>
              <a:buChar char="•"/>
            </a:pPr>
            <a:r>
              <a:rPr lang="fr-FR" sz="2600" dirty="0">
                <a:latin typeface="Arabic Typesetting" panose="03020402040406030203" pitchFamily="66" charset="-78"/>
                <a:cs typeface="Arabic Typesetting" panose="03020402040406030203" pitchFamily="66" charset="-78"/>
              </a:rPr>
              <a:t> Le rapatriement des </a:t>
            </a:r>
            <a:r>
              <a:rPr lang="fr-FR" sz="2600" b="1" u="sng" dirty="0">
                <a:latin typeface="Arabic Typesetting" panose="03020402040406030203" pitchFamily="66" charset="-78"/>
                <a:cs typeface="Arabic Typesetting" panose="03020402040406030203" pitchFamily="66" charset="-78"/>
              </a:rPr>
              <a:t>non-humains</a:t>
            </a:r>
            <a:r>
              <a:rPr lang="fr-FR" sz="2600" b="1" dirty="0">
                <a:latin typeface="Arabic Typesetting" panose="03020402040406030203" pitchFamily="66" charset="-78"/>
                <a:cs typeface="Arabic Typesetting" panose="03020402040406030203" pitchFamily="66" charset="-78"/>
              </a:rPr>
              <a:t> dans les institutions </a:t>
            </a:r>
            <a:r>
              <a:rPr lang="fr-FR" sz="2600" dirty="0">
                <a:latin typeface="Arabic Typesetting" panose="03020402040406030203" pitchFamily="66" charset="-78"/>
                <a:cs typeface="Arabic Typesetting" panose="03020402040406030203" pitchFamily="66" charset="-78"/>
              </a:rPr>
              <a:t>et la sociabilité humaine</a:t>
            </a:r>
          </a:p>
          <a:p>
            <a:pPr lvl="3">
              <a:lnSpc>
                <a:spcPct val="100000"/>
              </a:lnSpc>
              <a:buClr>
                <a:srgbClr val="72A2A1"/>
              </a:buClr>
              <a:buSzPct val="125000"/>
              <a:buFont typeface="Arabic Typesetting" panose="03020402040406030203" pitchFamily="66" charset="-78"/>
              <a:buChar char="•"/>
            </a:pPr>
            <a:r>
              <a:rPr lang="fr-FR" sz="2600" dirty="0">
                <a:latin typeface="Arabic Typesetting" panose="03020402040406030203" pitchFamily="66" charset="-78"/>
                <a:cs typeface="Arabic Typesetting" panose="03020402040406030203" pitchFamily="66" charset="-78"/>
              </a:rPr>
              <a:t> L’inversion dans le sens </a:t>
            </a:r>
            <a:r>
              <a:rPr lang="fr-FR" sz="2600" b="1" dirty="0">
                <a:latin typeface="Arabic Typesetting" panose="03020402040406030203" pitchFamily="66" charset="-78"/>
                <a:cs typeface="Arabic Typesetting" panose="03020402040406030203" pitchFamily="66" charset="-78"/>
              </a:rPr>
              <a:t>de l’</a:t>
            </a:r>
            <a:r>
              <a:rPr lang="fr-FR" sz="2600" b="1" u="sng" dirty="0">
                <a:latin typeface="Arabic Typesetting" panose="03020402040406030203" pitchFamily="66" charset="-78"/>
                <a:cs typeface="Arabic Typesetting" panose="03020402040406030203" pitchFamily="66" charset="-78"/>
              </a:rPr>
              <a:t>appropriation</a:t>
            </a:r>
            <a:r>
              <a:rPr lang="fr-FR" sz="2600" b="1" dirty="0">
                <a:latin typeface="Arabic Typesetting" panose="03020402040406030203" pitchFamily="66" charset="-78"/>
                <a:cs typeface="Arabic Typesetting" panose="03020402040406030203" pitchFamily="66" charset="-78"/>
              </a:rPr>
              <a:t> de la terre</a:t>
            </a:r>
            <a:r>
              <a:rPr lang="fr-FR" sz="2600" dirty="0">
                <a:latin typeface="Arabic Typesetting" panose="03020402040406030203" pitchFamily="66" charset="-78"/>
                <a:cs typeface="Arabic Typesetting" panose="03020402040406030203" pitchFamily="66" charset="-78"/>
              </a:rPr>
              <a:t> ; et redonner – si la comparaison est favorable – la primauté au droit d’usage sur le droit de propriété.</a:t>
            </a:r>
          </a:p>
          <a:p>
            <a:pPr lvl="3">
              <a:lnSpc>
                <a:spcPct val="100000"/>
              </a:lnSpc>
              <a:buClr>
                <a:srgbClr val="72A2A1"/>
              </a:buClr>
              <a:buSzPct val="125000"/>
              <a:buFont typeface="Arabic Typesetting" panose="03020402040406030203" pitchFamily="66" charset="-78"/>
              <a:buChar char="•"/>
            </a:pPr>
            <a:r>
              <a:rPr lang="fr-FR" sz="2600" dirty="0">
                <a:latin typeface="Arabic Typesetting" panose="03020402040406030203" pitchFamily="66" charset="-78"/>
                <a:cs typeface="Arabic Typesetting" panose="03020402040406030203" pitchFamily="66" charset="-78"/>
              </a:rPr>
              <a:t> </a:t>
            </a:r>
            <a:r>
              <a:rPr lang="fr-FR" sz="2600" b="1" u="sng" dirty="0">
                <a:latin typeface="Arabic Typesetting" panose="03020402040406030203" pitchFamily="66" charset="-78"/>
                <a:cs typeface="Arabic Typesetting" panose="03020402040406030203" pitchFamily="66" charset="-78"/>
              </a:rPr>
              <a:t>Stimulation</a:t>
            </a:r>
            <a:r>
              <a:rPr lang="fr-FR" sz="2600" b="1" dirty="0">
                <a:latin typeface="Arabic Typesetting" panose="03020402040406030203" pitchFamily="66" charset="-78"/>
                <a:cs typeface="Arabic Typesetting" panose="03020402040406030203" pitchFamily="66" charset="-78"/>
              </a:rPr>
              <a:t> intellectuelle et politique qu’offrent les luttes </a:t>
            </a:r>
            <a:r>
              <a:rPr lang="fr-FR" sz="2600" dirty="0">
                <a:latin typeface="Arabic Typesetting" panose="03020402040406030203" pitchFamily="66" charset="-78"/>
                <a:cs typeface="Arabic Typesetting" panose="03020402040406030203" pitchFamily="66" charset="-78"/>
              </a:rPr>
              <a:t>autochtones et communes alternatives pour la défense des territoires. « On peut espérer la </a:t>
            </a:r>
            <a:r>
              <a:rPr lang="fr-FR" sz="2600" b="1" dirty="0">
                <a:latin typeface="Arabic Typesetting" panose="03020402040406030203" pitchFamily="66" charset="-78"/>
                <a:cs typeface="Arabic Typesetting" panose="03020402040406030203" pitchFamily="66" charset="-78"/>
              </a:rPr>
              <a:t>multiplication de telles poches</a:t>
            </a:r>
            <a:r>
              <a:rPr lang="fr-FR" sz="2600" dirty="0">
                <a:latin typeface="Arabic Typesetting" panose="03020402040406030203" pitchFamily="66" charset="-78"/>
                <a:cs typeface="Arabic Typesetting" panose="03020402040406030203" pitchFamily="66" charset="-78"/>
              </a:rPr>
              <a:t>, le renforcement des réseaux qui les relient et la solidarité de celles et ceux qui les considèrent avec sympathie. »</a:t>
            </a:r>
          </a:p>
          <a:p>
            <a:pPr lvl="3">
              <a:lnSpc>
                <a:spcPct val="100000"/>
              </a:lnSpc>
              <a:spcBef>
                <a:spcPts val="1800"/>
              </a:spcBef>
              <a:spcAft>
                <a:spcPts val="0"/>
              </a:spcAft>
              <a:buClr>
                <a:srgbClr val="00B050"/>
              </a:buClr>
              <a:buSzPct val="125000"/>
              <a:buFont typeface="Arabic Typesetting" panose="03020402040406030203" pitchFamily="66" charset="-78"/>
              <a:buChar char="•"/>
            </a:pPr>
            <a:r>
              <a:rPr lang="fr-FR" sz="2600" dirty="0">
                <a:latin typeface="Arabic Typesetting" panose="03020402040406030203" pitchFamily="66" charset="-78"/>
                <a:cs typeface="Arabic Typesetting" panose="03020402040406030203" pitchFamily="66" charset="-78"/>
              </a:rPr>
              <a:t> Le grand projet: </a:t>
            </a:r>
            <a:r>
              <a:rPr lang="fr-FR" sz="2600" b="1" dirty="0">
                <a:latin typeface="Arabic Typesetting" panose="03020402040406030203" pitchFamily="66" charset="-78"/>
                <a:cs typeface="Arabic Typesetting" panose="03020402040406030203" pitchFamily="66" charset="-78"/>
              </a:rPr>
              <a:t>une conception décentralisée </a:t>
            </a:r>
            <a:r>
              <a:rPr lang="fr-FR" sz="2600" b="1" dirty="0">
                <a:solidFill>
                  <a:srgbClr val="00B050"/>
                </a:solidFill>
                <a:latin typeface="Arabic Typesetting" panose="03020402040406030203" pitchFamily="66" charset="-78"/>
                <a:cs typeface="Arabic Typesetting" panose="03020402040406030203" pitchFamily="66" charset="-78"/>
              </a:rPr>
              <a:t>cosmopolitique</a:t>
            </a:r>
            <a:r>
              <a:rPr lang="fr-FR" sz="2600" dirty="0">
                <a:latin typeface="Arabic Typesetting" panose="03020402040406030203" pitchFamily="66" charset="-78"/>
                <a:cs typeface="Arabic Typesetting" panose="03020402040406030203" pitchFamily="66" charset="-78"/>
              </a:rPr>
              <a:t>:</a:t>
            </a:r>
          </a:p>
          <a:p>
            <a:pPr lvl="3">
              <a:lnSpc>
                <a:spcPct val="100000"/>
              </a:lnSpc>
              <a:buFont typeface="Arial" charset="0"/>
              <a:buChar char="•"/>
            </a:pPr>
            <a:endParaRPr lang="fr-FR" sz="2600" dirty="0">
              <a:latin typeface="Arabic Typesetting" panose="03020402040406030203" pitchFamily="66" charset="-78"/>
              <a:cs typeface="Arabic Typesetting" panose="03020402040406030203" pitchFamily="66" charset="-78"/>
            </a:endParaRPr>
          </a:p>
          <a:p>
            <a:pPr lvl="3">
              <a:lnSpc>
                <a:spcPct val="100000"/>
              </a:lnSpc>
              <a:buFont typeface="Arial" charset="0"/>
              <a:buChar char="•"/>
            </a:pPr>
            <a:endParaRPr lang="fr-FR" sz="2600" dirty="0">
              <a:latin typeface="Arabic Typesetting" panose="03020402040406030203" pitchFamily="66" charset="-78"/>
              <a:cs typeface="Arabic Typesetting" panose="03020402040406030203" pitchFamily="66" charset="-78"/>
            </a:endParaRPr>
          </a:p>
          <a:p>
            <a:pPr marL="457200" lvl="3" indent="0">
              <a:lnSpc>
                <a:spcPct val="100000"/>
              </a:lnSpc>
              <a:buNone/>
            </a:pPr>
            <a:endParaRPr lang="fr-FR" sz="2600" dirty="0">
              <a:latin typeface="Arabic Typesetting" panose="03020402040406030203" pitchFamily="66" charset="-78"/>
              <a:cs typeface="Arabic Typesetting" panose="03020402040406030203" pitchFamily="66" charset="-78"/>
            </a:endParaRPr>
          </a:p>
          <a:p>
            <a:pPr lvl="3">
              <a:lnSpc>
                <a:spcPct val="100000"/>
              </a:lnSpc>
              <a:buFont typeface="Arial" charset="0"/>
              <a:buChar char="•"/>
            </a:pPr>
            <a:endParaRPr lang="fr-FR" sz="2600" dirty="0">
              <a:latin typeface="Arabic Typesetting" panose="03020402040406030203" pitchFamily="66" charset="-78"/>
              <a:cs typeface="Arabic Typesetting" panose="03020402040406030203" pitchFamily="66" charset="-78"/>
            </a:endParaRPr>
          </a:p>
        </p:txBody>
      </p:sp>
      <p:sp>
        <p:nvSpPr>
          <p:cNvPr id="5" name="Rectangle 4">
            <a:extLst>
              <a:ext uri="{FF2B5EF4-FFF2-40B4-BE49-F238E27FC236}">
                <a16:creationId xmlns:a16="http://schemas.microsoft.com/office/drawing/2014/main" id="{BF9F1DD6-DC06-43AE-BC02-8AA130404BF2}"/>
              </a:ext>
            </a:extLst>
          </p:cNvPr>
          <p:cNvSpPr/>
          <p:nvPr/>
        </p:nvSpPr>
        <p:spPr>
          <a:xfrm>
            <a:off x="1513066" y="5454538"/>
            <a:ext cx="8732520" cy="1200329"/>
          </a:xfrm>
          <a:prstGeom prst="rect">
            <a:avLst/>
          </a:prstGeom>
        </p:spPr>
        <p:txBody>
          <a:bodyPr wrap="square">
            <a:spAutoFit/>
          </a:bodyPr>
          <a:lstStyle/>
          <a:p>
            <a:pPr marL="457200" lvl="3" indent="0">
              <a:lnSpc>
                <a:spcPct val="100000"/>
              </a:lnSpc>
              <a:buNone/>
            </a:pPr>
            <a:r>
              <a:rPr lang="fr-FR" sz="2400" dirty="0">
                <a:latin typeface="Arabic Typesetting" panose="03020402040406030203" pitchFamily="66" charset="-78"/>
                <a:cs typeface="Arabic Typesetting" panose="03020402040406030203" pitchFamily="66" charset="-78"/>
              </a:rPr>
              <a:t>« Un archipel mondial d’</a:t>
            </a:r>
            <a:r>
              <a:rPr lang="fr-FR" sz="2400" dirty="0">
                <a:solidFill>
                  <a:srgbClr val="B36C1D"/>
                </a:solidFill>
                <a:latin typeface="Arabic Typesetting" panose="03020402040406030203" pitchFamily="66" charset="-78"/>
                <a:cs typeface="Arabic Typesetting" panose="03020402040406030203" pitchFamily="66" charset="-78"/>
              </a:rPr>
              <a:t>Etats</a:t>
            </a:r>
            <a:r>
              <a:rPr lang="fr-FR" sz="2400" dirty="0">
                <a:solidFill>
                  <a:srgbClr val="00B050"/>
                </a:solidFill>
                <a:latin typeface="Arabic Typesetting" panose="03020402040406030203" pitchFamily="66" charset="-78"/>
                <a:cs typeface="Arabic Typesetting" panose="03020402040406030203" pitchFamily="66" charset="-78"/>
              </a:rPr>
              <a:t> </a:t>
            </a:r>
            <a:r>
              <a:rPr lang="fr-FR" sz="2400" dirty="0">
                <a:solidFill>
                  <a:srgbClr val="B36C1D"/>
                </a:solidFill>
                <a:latin typeface="Arabic Typesetting" panose="03020402040406030203" pitchFamily="66" charset="-78"/>
                <a:cs typeface="Arabic Typesetting" panose="03020402040406030203" pitchFamily="66" charset="-78"/>
              </a:rPr>
              <a:t>sobres</a:t>
            </a:r>
            <a:r>
              <a:rPr lang="fr-FR" sz="2400" dirty="0">
                <a:solidFill>
                  <a:srgbClr val="00B050"/>
                </a:solidFill>
                <a:latin typeface="Arabic Typesetting" panose="03020402040406030203" pitchFamily="66" charset="-78"/>
                <a:cs typeface="Arabic Typesetting" panose="03020402040406030203" pitchFamily="66" charset="-78"/>
              </a:rPr>
              <a:t> </a:t>
            </a:r>
            <a:r>
              <a:rPr lang="fr-FR" sz="2400" dirty="0">
                <a:latin typeface="Arabic Typesetting" panose="03020402040406030203" pitchFamily="66" charset="-78"/>
                <a:cs typeface="Arabic Typesetting" panose="03020402040406030203" pitchFamily="66" charset="-78"/>
              </a:rPr>
              <a:t>et fonctionnant selon le principe d’une </a:t>
            </a:r>
            <a:r>
              <a:rPr lang="fr-FR" sz="2400" dirty="0">
                <a:solidFill>
                  <a:srgbClr val="B36C1D"/>
                </a:solidFill>
                <a:latin typeface="Arabic Typesetting" panose="03020402040406030203" pitchFamily="66" charset="-78"/>
                <a:cs typeface="Arabic Typesetting" panose="03020402040406030203" pitchFamily="66" charset="-78"/>
              </a:rPr>
              <a:t>démocratie continue</a:t>
            </a:r>
            <a:r>
              <a:rPr lang="fr-FR" sz="2400" dirty="0">
                <a:latin typeface="Arabic Typesetting" panose="03020402040406030203" pitchFamily="66" charset="-78"/>
                <a:cs typeface="Arabic Typesetting" panose="03020402040406030203" pitchFamily="66" charset="-78"/>
              </a:rPr>
              <a:t>, abritant ici et là en leur sein un tissu de communes </a:t>
            </a:r>
            <a:r>
              <a:rPr lang="fr-FR" sz="2400" dirty="0">
                <a:solidFill>
                  <a:srgbClr val="B36C1D"/>
                </a:solidFill>
                <a:latin typeface="Arabic Typesetting" panose="03020402040406030203" pitchFamily="66" charset="-78"/>
                <a:cs typeface="Arabic Typesetting" panose="03020402040406030203" pitchFamily="66" charset="-78"/>
              </a:rPr>
              <a:t>égalitaires</a:t>
            </a:r>
            <a:r>
              <a:rPr lang="fr-FR" sz="2400" dirty="0">
                <a:latin typeface="Arabic Typesetting" panose="03020402040406030203" pitchFamily="66" charset="-78"/>
                <a:cs typeface="Arabic Typesetting" panose="03020402040406030203" pitchFamily="66" charset="-78"/>
              </a:rPr>
              <a:t>, éventuellement organisées autour de la défense de communs (...) et de non-humains dûment représentés » </a:t>
            </a:r>
          </a:p>
        </p:txBody>
      </p:sp>
      <p:sp>
        <p:nvSpPr>
          <p:cNvPr id="6" name="Rectangle 5">
            <a:extLst>
              <a:ext uri="{FF2B5EF4-FFF2-40B4-BE49-F238E27FC236}">
                <a16:creationId xmlns:a16="http://schemas.microsoft.com/office/drawing/2014/main" id="{CFA52E08-F7F3-41EA-8F2C-CF4F13469813}"/>
              </a:ext>
            </a:extLst>
          </p:cNvPr>
          <p:cNvSpPr/>
          <p:nvPr/>
        </p:nvSpPr>
        <p:spPr>
          <a:xfrm rot="18871810">
            <a:off x="-598183" y="2700312"/>
            <a:ext cx="2236470" cy="461665"/>
          </a:xfrm>
          <a:prstGeom prst="rect">
            <a:avLst/>
          </a:prstGeom>
        </p:spPr>
        <p:txBody>
          <a:bodyPr wrap="square">
            <a:spAutoFit/>
          </a:bodyPr>
          <a:lstStyle/>
          <a:p>
            <a:pPr marL="457200" lvl="3" indent="0">
              <a:lnSpc>
                <a:spcPct val="100000"/>
              </a:lnSpc>
              <a:buNone/>
            </a:pPr>
            <a:r>
              <a:rPr lang="fr-FR" sz="2400" dirty="0">
                <a:solidFill>
                  <a:srgbClr val="3C8886"/>
                </a:solidFill>
                <a:latin typeface="Arabic Typesetting" panose="03020402040406030203" pitchFamily="66" charset="-78"/>
                <a:cs typeface="Arabic Typesetting" panose="03020402040406030203" pitchFamily="66" charset="-78"/>
              </a:rPr>
              <a:t>Cela est en cours</a:t>
            </a:r>
          </a:p>
        </p:txBody>
      </p:sp>
      <p:sp>
        <p:nvSpPr>
          <p:cNvPr id="7" name="Rectangle 6">
            <a:extLst>
              <a:ext uri="{FF2B5EF4-FFF2-40B4-BE49-F238E27FC236}">
                <a16:creationId xmlns:a16="http://schemas.microsoft.com/office/drawing/2014/main" id="{39C65799-A1F7-472D-AF36-97BB5DB73FC0}"/>
              </a:ext>
            </a:extLst>
          </p:cNvPr>
          <p:cNvSpPr/>
          <p:nvPr/>
        </p:nvSpPr>
        <p:spPr>
          <a:xfrm rot="18871810">
            <a:off x="-433189" y="5059355"/>
            <a:ext cx="2894594" cy="1200329"/>
          </a:xfrm>
          <a:prstGeom prst="rect">
            <a:avLst/>
          </a:prstGeom>
        </p:spPr>
        <p:txBody>
          <a:bodyPr wrap="square">
            <a:spAutoFit/>
          </a:bodyPr>
          <a:lstStyle/>
          <a:p>
            <a:pPr marL="457200" lvl="3" indent="0">
              <a:lnSpc>
                <a:spcPct val="100000"/>
              </a:lnSpc>
              <a:buNone/>
            </a:pPr>
            <a:r>
              <a:rPr lang="fr-FR" sz="2400" dirty="0">
                <a:solidFill>
                  <a:srgbClr val="00B050"/>
                </a:solidFill>
                <a:latin typeface="Arabic Typesetting" panose="03020402040406030203" pitchFamily="66" charset="-78"/>
                <a:cs typeface="Arabic Typesetting" panose="03020402040406030203" pitchFamily="66" charset="-78"/>
              </a:rPr>
              <a:t>Cela va plus loin: sobriété, égalité, démocratie continue</a:t>
            </a:r>
          </a:p>
        </p:txBody>
      </p:sp>
      <p:sp>
        <p:nvSpPr>
          <p:cNvPr id="9" name="Rectangle 8">
            <a:extLst>
              <a:ext uri="{FF2B5EF4-FFF2-40B4-BE49-F238E27FC236}">
                <a16:creationId xmlns:a16="http://schemas.microsoft.com/office/drawing/2014/main" id="{67467A5A-7990-45D2-A046-FB0A01263F7E}"/>
              </a:ext>
            </a:extLst>
          </p:cNvPr>
          <p:cNvSpPr/>
          <p:nvPr/>
        </p:nvSpPr>
        <p:spPr>
          <a:xfrm>
            <a:off x="7267108" y="3983106"/>
            <a:ext cx="4777740" cy="1446550"/>
          </a:xfrm>
          <a:prstGeom prst="rect">
            <a:avLst/>
          </a:prstGeom>
          <a:gradFill>
            <a:gsLst>
              <a:gs pos="0">
                <a:srgbClr val="DAE7D5"/>
              </a:gs>
              <a:gs pos="99000">
                <a:srgbClr val="F6F6F0"/>
              </a:gs>
            </a:gsLst>
            <a:lin ang="5400000" scaled="1"/>
          </a:gradFill>
        </p:spPr>
        <p:txBody>
          <a:bodyPr wrap="square">
            <a:spAutoFit/>
          </a:bodyPr>
          <a:lstStyle/>
          <a:p>
            <a:r>
              <a:rPr lang="fr-FR" sz="2200" dirty="0">
                <a:latin typeface="Arabic Typesetting" panose="03020402040406030203" pitchFamily="66" charset="-78"/>
                <a:cs typeface="Arabic Typesetting" panose="03020402040406030203" pitchFamily="66" charset="-78"/>
              </a:rPr>
              <a:t>Descola (2023): « le registre des rapports entre mondes (qui connectent ou séparent les opérateurs) lorsque leurs conditions d’existence relèvent en apparence de régimes ontologiques différents. »</a:t>
            </a:r>
            <a:endParaRPr lang="fr-FR" sz="2200" dirty="0"/>
          </a:p>
        </p:txBody>
      </p:sp>
    </p:spTree>
    <p:extLst>
      <p:ext uri="{BB962C8B-B14F-4D97-AF65-F5344CB8AC3E}">
        <p14:creationId xmlns:p14="http://schemas.microsoft.com/office/powerpoint/2010/main" val="688192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4493" y="155790"/>
            <a:ext cx="9720072" cy="1499616"/>
          </a:xfrm>
        </p:spPr>
        <p:txBody>
          <a:bodyPr>
            <a:normAutofit/>
          </a:bodyPr>
          <a:lstStyle/>
          <a:p>
            <a:r>
              <a:rPr lang="fr-FR" sz="4400" dirty="0">
                <a:latin typeface="Arabic Typesetting" panose="03020402040406030203" pitchFamily="66" charset="-78"/>
                <a:cs typeface="Arabic Typesetting" panose="03020402040406030203" pitchFamily="66" charset="-78"/>
              </a:rPr>
              <a:t>Les propositions de l’anthropologie politique (Descola, 2022)</a:t>
            </a: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9</a:t>
            </a:fld>
            <a:endParaRPr lang="en-US" dirty="0"/>
          </a:p>
        </p:txBody>
      </p:sp>
      <p:sp>
        <p:nvSpPr>
          <p:cNvPr id="8" name="Espace réservé du contenu 2"/>
          <p:cNvSpPr>
            <a:spLocks noGrp="1"/>
          </p:cNvSpPr>
          <p:nvPr>
            <p:ph idx="1"/>
          </p:nvPr>
        </p:nvSpPr>
        <p:spPr>
          <a:xfrm>
            <a:off x="682855" y="1487486"/>
            <a:ext cx="10634652" cy="4172034"/>
          </a:xfrm>
        </p:spPr>
        <p:txBody>
          <a:bodyPr>
            <a:normAutofit lnSpcReduction="10000"/>
          </a:bodyPr>
          <a:lstStyle/>
          <a:p>
            <a:pPr lvl="3">
              <a:lnSpc>
                <a:spcPct val="100000"/>
              </a:lnSpc>
              <a:buClr>
                <a:srgbClr val="72A2A1"/>
              </a:buClr>
              <a:buSzPct val="125000"/>
              <a:buFont typeface="Arabic Typesetting" panose="03020402040406030203" pitchFamily="66" charset="-78"/>
              <a:buChar char="•"/>
            </a:pPr>
            <a:r>
              <a:rPr lang="fr-FR" sz="2600" dirty="0">
                <a:latin typeface="Arabic Typesetting" panose="03020402040406030203" pitchFamily="66" charset="-78"/>
                <a:cs typeface="Arabic Typesetting" panose="03020402040406030203" pitchFamily="66" charset="-78"/>
              </a:rPr>
              <a:t> Le rapatriement des </a:t>
            </a:r>
            <a:r>
              <a:rPr lang="fr-FR" sz="2600" b="1" u="sng" dirty="0">
                <a:latin typeface="Arabic Typesetting" panose="03020402040406030203" pitchFamily="66" charset="-78"/>
                <a:cs typeface="Arabic Typesetting" panose="03020402040406030203" pitchFamily="66" charset="-78"/>
              </a:rPr>
              <a:t>non-humains</a:t>
            </a:r>
            <a:r>
              <a:rPr lang="fr-FR" sz="2600" b="1" dirty="0">
                <a:latin typeface="Arabic Typesetting" panose="03020402040406030203" pitchFamily="66" charset="-78"/>
                <a:cs typeface="Arabic Typesetting" panose="03020402040406030203" pitchFamily="66" charset="-78"/>
              </a:rPr>
              <a:t> dans les institutions </a:t>
            </a:r>
            <a:r>
              <a:rPr lang="fr-FR" sz="2600" dirty="0">
                <a:latin typeface="Arabic Typesetting" panose="03020402040406030203" pitchFamily="66" charset="-78"/>
                <a:cs typeface="Arabic Typesetting" panose="03020402040406030203" pitchFamily="66" charset="-78"/>
              </a:rPr>
              <a:t>et la sociabilité humaine</a:t>
            </a:r>
          </a:p>
          <a:p>
            <a:pPr lvl="3">
              <a:lnSpc>
                <a:spcPct val="100000"/>
              </a:lnSpc>
              <a:buClr>
                <a:srgbClr val="72A2A1"/>
              </a:buClr>
              <a:buSzPct val="125000"/>
              <a:buFont typeface="Arabic Typesetting" panose="03020402040406030203" pitchFamily="66" charset="-78"/>
              <a:buChar char="•"/>
            </a:pPr>
            <a:r>
              <a:rPr lang="fr-FR" sz="2600" dirty="0">
                <a:latin typeface="Arabic Typesetting" panose="03020402040406030203" pitchFamily="66" charset="-78"/>
                <a:cs typeface="Arabic Typesetting" panose="03020402040406030203" pitchFamily="66" charset="-78"/>
              </a:rPr>
              <a:t> L’inversion dans le sens </a:t>
            </a:r>
            <a:r>
              <a:rPr lang="fr-FR" sz="2600" b="1" dirty="0">
                <a:latin typeface="Arabic Typesetting" panose="03020402040406030203" pitchFamily="66" charset="-78"/>
                <a:cs typeface="Arabic Typesetting" panose="03020402040406030203" pitchFamily="66" charset="-78"/>
              </a:rPr>
              <a:t>de l’</a:t>
            </a:r>
            <a:r>
              <a:rPr lang="fr-FR" sz="2600" b="1" u="sng" dirty="0">
                <a:latin typeface="Arabic Typesetting" panose="03020402040406030203" pitchFamily="66" charset="-78"/>
                <a:cs typeface="Arabic Typesetting" panose="03020402040406030203" pitchFamily="66" charset="-78"/>
              </a:rPr>
              <a:t>appropriation</a:t>
            </a:r>
            <a:r>
              <a:rPr lang="fr-FR" sz="2600" b="1" dirty="0">
                <a:latin typeface="Arabic Typesetting" panose="03020402040406030203" pitchFamily="66" charset="-78"/>
                <a:cs typeface="Arabic Typesetting" panose="03020402040406030203" pitchFamily="66" charset="-78"/>
              </a:rPr>
              <a:t> de la terre</a:t>
            </a:r>
            <a:r>
              <a:rPr lang="fr-FR" sz="2600" dirty="0">
                <a:latin typeface="Arabic Typesetting" panose="03020402040406030203" pitchFamily="66" charset="-78"/>
                <a:cs typeface="Arabic Typesetting" panose="03020402040406030203" pitchFamily="66" charset="-78"/>
              </a:rPr>
              <a:t> ; et redonner – si la comparaison est favorable – la primauté au droit d’usage sur le droit de propriété.</a:t>
            </a:r>
          </a:p>
          <a:p>
            <a:pPr lvl="3">
              <a:lnSpc>
                <a:spcPct val="100000"/>
              </a:lnSpc>
              <a:buClr>
                <a:srgbClr val="72A2A1"/>
              </a:buClr>
              <a:buSzPct val="125000"/>
              <a:buFont typeface="Arabic Typesetting" panose="03020402040406030203" pitchFamily="66" charset="-78"/>
              <a:buChar char="•"/>
            </a:pPr>
            <a:r>
              <a:rPr lang="fr-FR" sz="2600" dirty="0">
                <a:latin typeface="Arabic Typesetting" panose="03020402040406030203" pitchFamily="66" charset="-78"/>
                <a:cs typeface="Arabic Typesetting" panose="03020402040406030203" pitchFamily="66" charset="-78"/>
              </a:rPr>
              <a:t> </a:t>
            </a:r>
            <a:r>
              <a:rPr lang="fr-FR" sz="2600" b="1" u="sng" dirty="0">
                <a:latin typeface="Arabic Typesetting" panose="03020402040406030203" pitchFamily="66" charset="-78"/>
                <a:cs typeface="Arabic Typesetting" panose="03020402040406030203" pitchFamily="66" charset="-78"/>
              </a:rPr>
              <a:t>Stimulation</a:t>
            </a:r>
            <a:r>
              <a:rPr lang="fr-FR" sz="2600" b="1" dirty="0">
                <a:latin typeface="Arabic Typesetting" panose="03020402040406030203" pitchFamily="66" charset="-78"/>
                <a:cs typeface="Arabic Typesetting" panose="03020402040406030203" pitchFamily="66" charset="-78"/>
              </a:rPr>
              <a:t> intellectuelle et politique qu’offrent les luttes </a:t>
            </a:r>
            <a:r>
              <a:rPr lang="fr-FR" sz="2600" dirty="0">
                <a:latin typeface="Arabic Typesetting" panose="03020402040406030203" pitchFamily="66" charset="-78"/>
                <a:cs typeface="Arabic Typesetting" panose="03020402040406030203" pitchFamily="66" charset="-78"/>
              </a:rPr>
              <a:t>autochtones et communes alternatives pour la défense des territoires. « On peut espérer la </a:t>
            </a:r>
            <a:r>
              <a:rPr lang="fr-FR" sz="2600" b="1" dirty="0">
                <a:latin typeface="Arabic Typesetting" panose="03020402040406030203" pitchFamily="66" charset="-78"/>
                <a:cs typeface="Arabic Typesetting" panose="03020402040406030203" pitchFamily="66" charset="-78"/>
              </a:rPr>
              <a:t>multiplication de telles poches</a:t>
            </a:r>
            <a:r>
              <a:rPr lang="fr-FR" sz="2600" dirty="0">
                <a:latin typeface="Arabic Typesetting" panose="03020402040406030203" pitchFamily="66" charset="-78"/>
                <a:cs typeface="Arabic Typesetting" panose="03020402040406030203" pitchFamily="66" charset="-78"/>
              </a:rPr>
              <a:t>, le renforcement des réseaux qui les relient et la solidarité de celles et ceux qui les considèrent avec sympathie. »</a:t>
            </a:r>
          </a:p>
          <a:p>
            <a:pPr lvl="3">
              <a:lnSpc>
                <a:spcPct val="100000"/>
              </a:lnSpc>
              <a:buClr>
                <a:srgbClr val="72A2A1"/>
              </a:buClr>
              <a:buSzPct val="125000"/>
              <a:buFont typeface="Arabic Typesetting" panose="03020402040406030203" pitchFamily="66" charset="-78"/>
              <a:buChar char="•"/>
            </a:pPr>
            <a:endParaRPr lang="fr-FR" sz="2600" dirty="0">
              <a:latin typeface="Arabic Typesetting" panose="03020402040406030203" pitchFamily="66" charset="-78"/>
              <a:cs typeface="Arabic Typesetting" panose="03020402040406030203" pitchFamily="66" charset="-78"/>
            </a:endParaRPr>
          </a:p>
          <a:p>
            <a:pPr marL="457200" lvl="3" indent="0">
              <a:lnSpc>
                <a:spcPct val="100000"/>
              </a:lnSpc>
              <a:buClr>
                <a:srgbClr val="72A2A1"/>
              </a:buClr>
              <a:buSzPct val="125000"/>
              <a:buNone/>
            </a:pPr>
            <a:endParaRPr lang="fr-FR" sz="2600" dirty="0">
              <a:latin typeface="Arabic Typesetting" panose="03020402040406030203" pitchFamily="66" charset="-78"/>
              <a:cs typeface="Arabic Typesetting" panose="03020402040406030203" pitchFamily="66" charset="-78"/>
            </a:endParaRPr>
          </a:p>
          <a:p>
            <a:pPr lvl="3">
              <a:lnSpc>
                <a:spcPct val="100000"/>
              </a:lnSpc>
              <a:spcBef>
                <a:spcPts val="1800"/>
              </a:spcBef>
              <a:spcAft>
                <a:spcPts val="0"/>
              </a:spcAft>
              <a:buClr>
                <a:srgbClr val="00B050"/>
              </a:buClr>
              <a:buSzPct val="125000"/>
              <a:buFont typeface="Arabic Typesetting" panose="03020402040406030203" pitchFamily="66" charset="-78"/>
              <a:buChar char="•"/>
            </a:pPr>
            <a:r>
              <a:rPr lang="fr-FR" sz="2600" dirty="0">
                <a:latin typeface="Arabic Typesetting" panose="03020402040406030203" pitchFamily="66" charset="-78"/>
                <a:cs typeface="Arabic Typesetting" panose="03020402040406030203" pitchFamily="66" charset="-78"/>
              </a:rPr>
              <a:t> Le grand projet: </a:t>
            </a:r>
            <a:r>
              <a:rPr lang="fr-FR" sz="2600" b="1" dirty="0">
                <a:latin typeface="Arabic Typesetting" panose="03020402040406030203" pitchFamily="66" charset="-78"/>
                <a:cs typeface="Arabic Typesetting" panose="03020402040406030203" pitchFamily="66" charset="-78"/>
              </a:rPr>
              <a:t>une conception décentralisée </a:t>
            </a:r>
            <a:r>
              <a:rPr lang="fr-FR" sz="2600" b="1" dirty="0">
                <a:solidFill>
                  <a:srgbClr val="00B050"/>
                </a:solidFill>
                <a:latin typeface="Arabic Typesetting" panose="03020402040406030203" pitchFamily="66" charset="-78"/>
                <a:cs typeface="Arabic Typesetting" panose="03020402040406030203" pitchFamily="66" charset="-78"/>
              </a:rPr>
              <a:t>cosmopolitique</a:t>
            </a:r>
            <a:r>
              <a:rPr lang="fr-FR" sz="2600" dirty="0">
                <a:latin typeface="Arabic Typesetting" panose="03020402040406030203" pitchFamily="66" charset="-78"/>
                <a:cs typeface="Arabic Typesetting" panose="03020402040406030203" pitchFamily="66" charset="-78"/>
              </a:rPr>
              <a:t>:</a:t>
            </a:r>
          </a:p>
          <a:p>
            <a:pPr lvl="3">
              <a:lnSpc>
                <a:spcPct val="100000"/>
              </a:lnSpc>
              <a:buFont typeface="Arial" charset="0"/>
              <a:buChar char="•"/>
            </a:pPr>
            <a:endParaRPr lang="fr-FR" sz="2600" dirty="0">
              <a:latin typeface="Arabic Typesetting" panose="03020402040406030203" pitchFamily="66" charset="-78"/>
              <a:cs typeface="Arabic Typesetting" panose="03020402040406030203" pitchFamily="66" charset="-78"/>
            </a:endParaRPr>
          </a:p>
          <a:p>
            <a:pPr lvl="3">
              <a:lnSpc>
                <a:spcPct val="100000"/>
              </a:lnSpc>
              <a:buFont typeface="Arial" charset="0"/>
              <a:buChar char="•"/>
            </a:pPr>
            <a:endParaRPr lang="fr-FR" sz="2600" dirty="0">
              <a:latin typeface="Arabic Typesetting" panose="03020402040406030203" pitchFamily="66" charset="-78"/>
              <a:cs typeface="Arabic Typesetting" panose="03020402040406030203" pitchFamily="66" charset="-78"/>
            </a:endParaRPr>
          </a:p>
          <a:p>
            <a:pPr marL="457200" lvl="3" indent="0">
              <a:lnSpc>
                <a:spcPct val="100000"/>
              </a:lnSpc>
              <a:buNone/>
            </a:pPr>
            <a:endParaRPr lang="fr-FR" sz="2600" dirty="0">
              <a:latin typeface="Arabic Typesetting" panose="03020402040406030203" pitchFamily="66" charset="-78"/>
              <a:cs typeface="Arabic Typesetting" panose="03020402040406030203" pitchFamily="66" charset="-78"/>
            </a:endParaRPr>
          </a:p>
          <a:p>
            <a:pPr lvl="3">
              <a:lnSpc>
                <a:spcPct val="100000"/>
              </a:lnSpc>
              <a:buFont typeface="Arial" charset="0"/>
              <a:buChar char="•"/>
            </a:pPr>
            <a:endParaRPr lang="fr-FR" sz="2600" dirty="0">
              <a:latin typeface="Arabic Typesetting" panose="03020402040406030203" pitchFamily="66" charset="-78"/>
              <a:cs typeface="Arabic Typesetting" panose="03020402040406030203" pitchFamily="66" charset="-78"/>
            </a:endParaRPr>
          </a:p>
        </p:txBody>
      </p:sp>
      <p:sp>
        <p:nvSpPr>
          <p:cNvPr id="5" name="Rectangle 4">
            <a:extLst>
              <a:ext uri="{FF2B5EF4-FFF2-40B4-BE49-F238E27FC236}">
                <a16:creationId xmlns:a16="http://schemas.microsoft.com/office/drawing/2014/main" id="{BF9F1DD6-DC06-43AE-BC02-8AA130404BF2}"/>
              </a:ext>
            </a:extLst>
          </p:cNvPr>
          <p:cNvSpPr/>
          <p:nvPr/>
        </p:nvSpPr>
        <p:spPr>
          <a:xfrm>
            <a:off x="1513066" y="5454538"/>
            <a:ext cx="8732520" cy="1200329"/>
          </a:xfrm>
          <a:prstGeom prst="rect">
            <a:avLst/>
          </a:prstGeom>
        </p:spPr>
        <p:txBody>
          <a:bodyPr wrap="square">
            <a:spAutoFit/>
          </a:bodyPr>
          <a:lstStyle/>
          <a:p>
            <a:pPr marL="457200" lvl="3" indent="0">
              <a:lnSpc>
                <a:spcPct val="100000"/>
              </a:lnSpc>
              <a:buNone/>
            </a:pPr>
            <a:r>
              <a:rPr lang="fr-FR" sz="2400" dirty="0">
                <a:latin typeface="Arabic Typesetting" panose="03020402040406030203" pitchFamily="66" charset="-78"/>
                <a:cs typeface="Arabic Typesetting" panose="03020402040406030203" pitchFamily="66" charset="-78"/>
              </a:rPr>
              <a:t>« Un archipel mondial d’</a:t>
            </a:r>
            <a:r>
              <a:rPr lang="fr-FR" sz="2400" dirty="0">
                <a:solidFill>
                  <a:srgbClr val="B36C1D"/>
                </a:solidFill>
                <a:latin typeface="Arabic Typesetting" panose="03020402040406030203" pitchFamily="66" charset="-78"/>
                <a:cs typeface="Arabic Typesetting" panose="03020402040406030203" pitchFamily="66" charset="-78"/>
              </a:rPr>
              <a:t>Etats</a:t>
            </a:r>
            <a:r>
              <a:rPr lang="fr-FR" sz="2400" dirty="0">
                <a:solidFill>
                  <a:srgbClr val="00B050"/>
                </a:solidFill>
                <a:latin typeface="Arabic Typesetting" panose="03020402040406030203" pitchFamily="66" charset="-78"/>
                <a:cs typeface="Arabic Typesetting" panose="03020402040406030203" pitchFamily="66" charset="-78"/>
              </a:rPr>
              <a:t> </a:t>
            </a:r>
            <a:r>
              <a:rPr lang="fr-FR" sz="2400" dirty="0">
                <a:solidFill>
                  <a:srgbClr val="B36C1D"/>
                </a:solidFill>
                <a:latin typeface="Arabic Typesetting" panose="03020402040406030203" pitchFamily="66" charset="-78"/>
                <a:cs typeface="Arabic Typesetting" panose="03020402040406030203" pitchFamily="66" charset="-78"/>
              </a:rPr>
              <a:t>sobres</a:t>
            </a:r>
            <a:r>
              <a:rPr lang="fr-FR" sz="2400" dirty="0">
                <a:solidFill>
                  <a:srgbClr val="00B050"/>
                </a:solidFill>
                <a:latin typeface="Arabic Typesetting" panose="03020402040406030203" pitchFamily="66" charset="-78"/>
                <a:cs typeface="Arabic Typesetting" panose="03020402040406030203" pitchFamily="66" charset="-78"/>
              </a:rPr>
              <a:t> </a:t>
            </a:r>
            <a:r>
              <a:rPr lang="fr-FR" sz="2400" dirty="0">
                <a:latin typeface="Arabic Typesetting" panose="03020402040406030203" pitchFamily="66" charset="-78"/>
                <a:cs typeface="Arabic Typesetting" panose="03020402040406030203" pitchFamily="66" charset="-78"/>
              </a:rPr>
              <a:t>et fonctionnant selon le principe d’une </a:t>
            </a:r>
            <a:r>
              <a:rPr lang="fr-FR" sz="2400" dirty="0">
                <a:solidFill>
                  <a:srgbClr val="B36C1D"/>
                </a:solidFill>
                <a:latin typeface="Arabic Typesetting" panose="03020402040406030203" pitchFamily="66" charset="-78"/>
                <a:cs typeface="Arabic Typesetting" panose="03020402040406030203" pitchFamily="66" charset="-78"/>
              </a:rPr>
              <a:t>démocratie continue</a:t>
            </a:r>
            <a:r>
              <a:rPr lang="fr-FR" sz="2400" dirty="0">
                <a:latin typeface="Arabic Typesetting" panose="03020402040406030203" pitchFamily="66" charset="-78"/>
                <a:cs typeface="Arabic Typesetting" panose="03020402040406030203" pitchFamily="66" charset="-78"/>
              </a:rPr>
              <a:t>, abritant ici et là en leur sein un tissu de communes </a:t>
            </a:r>
            <a:r>
              <a:rPr lang="fr-FR" sz="2400" dirty="0">
                <a:solidFill>
                  <a:srgbClr val="B36C1D"/>
                </a:solidFill>
                <a:latin typeface="Arabic Typesetting" panose="03020402040406030203" pitchFamily="66" charset="-78"/>
                <a:cs typeface="Arabic Typesetting" panose="03020402040406030203" pitchFamily="66" charset="-78"/>
              </a:rPr>
              <a:t>égalitaires</a:t>
            </a:r>
            <a:r>
              <a:rPr lang="fr-FR" sz="2400" dirty="0">
                <a:latin typeface="Arabic Typesetting" panose="03020402040406030203" pitchFamily="66" charset="-78"/>
                <a:cs typeface="Arabic Typesetting" panose="03020402040406030203" pitchFamily="66" charset="-78"/>
              </a:rPr>
              <a:t>, éventuellement organisées autour de la défense de communs (...) et de non-humains dûment représentés » </a:t>
            </a:r>
          </a:p>
        </p:txBody>
      </p:sp>
      <p:sp>
        <p:nvSpPr>
          <p:cNvPr id="6" name="Rectangle 5">
            <a:extLst>
              <a:ext uri="{FF2B5EF4-FFF2-40B4-BE49-F238E27FC236}">
                <a16:creationId xmlns:a16="http://schemas.microsoft.com/office/drawing/2014/main" id="{CFA52E08-F7F3-41EA-8F2C-CF4F13469813}"/>
              </a:ext>
            </a:extLst>
          </p:cNvPr>
          <p:cNvSpPr/>
          <p:nvPr/>
        </p:nvSpPr>
        <p:spPr>
          <a:xfrm rot="18871810">
            <a:off x="-598183" y="2700312"/>
            <a:ext cx="2236470" cy="461665"/>
          </a:xfrm>
          <a:prstGeom prst="rect">
            <a:avLst/>
          </a:prstGeom>
        </p:spPr>
        <p:txBody>
          <a:bodyPr wrap="square">
            <a:spAutoFit/>
          </a:bodyPr>
          <a:lstStyle/>
          <a:p>
            <a:pPr marL="457200" lvl="3" indent="0">
              <a:lnSpc>
                <a:spcPct val="100000"/>
              </a:lnSpc>
              <a:buNone/>
            </a:pPr>
            <a:r>
              <a:rPr lang="fr-FR" sz="2400" dirty="0">
                <a:solidFill>
                  <a:srgbClr val="3C8886"/>
                </a:solidFill>
                <a:latin typeface="Arabic Typesetting" panose="03020402040406030203" pitchFamily="66" charset="-78"/>
                <a:cs typeface="Arabic Typesetting" panose="03020402040406030203" pitchFamily="66" charset="-78"/>
              </a:rPr>
              <a:t>Cela est en cours</a:t>
            </a:r>
          </a:p>
        </p:txBody>
      </p:sp>
      <p:sp>
        <p:nvSpPr>
          <p:cNvPr id="7" name="Rectangle 6">
            <a:extLst>
              <a:ext uri="{FF2B5EF4-FFF2-40B4-BE49-F238E27FC236}">
                <a16:creationId xmlns:a16="http://schemas.microsoft.com/office/drawing/2014/main" id="{39C65799-A1F7-472D-AF36-97BB5DB73FC0}"/>
              </a:ext>
            </a:extLst>
          </p:cNvPr>
          <p:cNvSpPr/>
          <p:nvPr/>
        </p:nvSpPr>
        <p:spPr>
          <a:xfrm rot="18871810">
            <a:off x="-470923" y="5227277"/>
            <a:ext cx="2894594" cy="1200329"/>
          </a:xfrm>
          <a:prstGeom prst="rect">
            <a:avLst/>
          </a:prstGeom>
        </p:spPr>
        <p:txBody>
          <a:bodyPr wrap="square">
            <a:spAutoFit/>
          </a:bodyPr>
          <a:lstStyle/>
          <a:p>
            <a:pPr marL="457200" lvl="3" indent="0">
              <a:lnSpc>
                <a:spcPct val="100000"/>
              </a:lnSpc>
              <a:buNone/>
            </a:pPr>
            <a:r>
              <a:rPr lang="fr-FR" sz="2400" dirty="0">
                <a:solidFill>
                  <a:srgbClr val="00B050"/>
                </a:solidFill>
                <a:latin typeface="Arabic Typesetting" panose="03020402040406030203" pitchFamily="66" charset="-78"/>
                <a:cs typeface="Arabic Typesetting" panose="03020402040406030203" pitchFamily="66" charset="-78"/>
              </a:rPr>
              <a:t>Cela va plus loin: sobriété, égalité, démocratie continue</a:t>
            </a:r>
          </a:p>
        </p:txBody>
      </p:sp>
      <p:cxnSp>
        <p:nvCxnSpPr>
          <p:cNvPr id="10" name="Connecteur droit avec flèche 9">
            <a:extLst>
              <a:ext uri="{FF2B5EF4-FFF2-40B4-BE49-F238E27FC236}">
                <a16:creationId xmlns:a16="http://schemas.microsoft.com/office/drawing/2014/main" id="{D1C850DB-0646-4B41-8A91-14B884821671}"/>
              </a:ext>
            </a:extLst>
          </p:cNvPr>
          <p:cNvCxnSpPr/>
          <p:nvPr/>
        </p:nvCxnSpPr>
        <p:spPr>
          <a:xfrm>
            <a:off x="5734529" y="3879036"/>
            <a:ext cx="0" cy="910407"/>
          </a:xfrm>
          <a:prstGeom prst="straightConnector1">
            <a:avLst/>
          </a:prstGeom>
          <a:ln w="50800" cmpd="dbl">
            <a:prstDash val="lgDash"/>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1613290-7891-4B3E-9A94-D7B9B7261723}"/>
              </a:ext>
            </a:extLst>
          </p:cNvPr>
          <p:cNvSpPr/>
          <p:nvPr/>
        </p:nvSpPr>
        <p:spPr>
          <a:xfrm>
            <a:off x="4733786" y="4058579"/>
            <a:ext cx="2532789" cy="584775"/>
          </a:xfrm>
          <a:prstGeom prst="rect">
            <a:avLst/>
          </a:prstGeom>
        </p:spPr>
        <p:txBody>
          <a:bodyPr wrap="square">
            <a:spAutoFit/>
          </a:bodyPr>
          <a:lstStyle/>
          <a:p>
            <a:pPr marL="457200" lvl="3" indent="0">
              <a:lnSpc>
                <a:spcPct val="100000"/>
              </a:lnSpc>
              <a:buNone/>
            </a:pPr>
            <a:r>
              <a:rPr lang="fr-FR" sz="3200" dirty="0">
                <a:solidFill>
                  <a:schemeClr val="bg2">
                    <a:lumMod val="50000"/>
                  </a:schemeClr>
                </a:solidFill>
                <a:latin typeface="Arabic Typesetting" panose="03020402040406030203" pitchFamily="66" charset="-78"/>
                <a:cs typeface="Arabic Typesetting" panose="03020402040406030203" pitchFamily="66" charset="-78"/>
              </a:rPr>
              <a:t>un « saut »</a:t>
            </a:r>
          </a:p>
        </p:txBody>
      </p:sp>
    </p:spTree>
    <p:extLst>
      <p:ext uri="{BB962C8B-B14F-4D97-AF65-F5344CB8AC3E}">
        <p14:creationId xmlns:p14="http://schemas.microsoft.com/office/powerpoint/2010/main" val="25416747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é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nté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docProps/app.xml><?xml version="1.0" encoding="utf-8"?>
<Properties xmlns="http://schemas.openxmlformats.org/officeDocument/2006/extended-properties" xmlns:vt="http://schemas.openxmlformats.org/officeDocument/2006/docPropsVTypes">
  <Template/>
  <TotalTime>3705</TotalTime>
  <Words>9828</Words>
  <Application>Microsoft Office PowerPoint</Application>
  <PresentationFormat>Grand écran</PresentationFormat>
  <Paragraphs>322</Paragraphs>
  <Slides>28</Slides>
  <Notes>26</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28</vt:i4>
      </vt:variant>
    </vt:vector>
  </HeadingPairs>
  <TitlesOfParts>
    <vt:vector size="41" baseType="lpstr">
      <vt:lpstr>Aparajita</vt:lpstr>
      <vt:lpstr>Arabic Typesetting</vt:lpstr>
      <vt:lpstr>Arial</vt:lpstr>
      <vt:lpstr>Bahnschrift Condensed</vt:lpstr>
      <vt:lpstr>Calibri</vt:lpstr>
      <vt:lpstr>DaunPenh</vt:lpstr>
      <vt:lpstr>Garamond</vt:lpstr>
      <vt:lpstr>Times New Roman</vt:lpstr>
      <vt:lpstr>Tw Cen MT</vt:lpstr>
      <vt:lpstr>Tw Cen MT Condensed</vt:lpstr>
      <vt:lpstr>Wingdings</vt:lpstr>
      <vt:lpstr>Wingdings 3</vt:lpstr>
      <vt:lpstr>Intégral</vt:lpstr>
      <vt:lpstr>Colloque Philosophie économique à l’âge de l’anthropocène   Lille, 29 Juin 2023</vt:lpstr>
      <vt:lpstr>introduction</vt:lpstr>
      <vt:lpstr>L’angle d’attaque anthropologique</vt:lpstr>
      <vt:lpstr>Les propositions de l’anthropologie politique (Descola, 2022)</vt:lpstr>
      <vt:lpstr>Les propositions de l’anthropologie politique (Descola, 2022)</vt:lpstr>
      <vt:lpstr>Les propositions de l’anthropologie politique (Descola, 2022)</vt:lpstr>
      <vt:lpstr>Les propositions de l’anthropologie politique (Descola, 2022)</vt:lpstr>
      <vt:lpstr>Les propositions de l’anthropologie politique (Descola, 2022)</vt:lpstr>
      <vt:lpstr>Les propositions de l’anthropologie politique (Descola, 2022)</vt:lpstr>
      <vt:lpstr>Le « saut » des propositions anthropologiques vers un nouveau régime d’économie politique?</vt:lpstr>
      <vt:lpstr>Focus sur lE régime politique envisagé Synthèse</vt:lpstr>
      <vt:lpstr>Focus sur lE régime politique envisagé</vt:lpstr>
      <vt:lpstr>Focus sur lE régime politique envisagé</vt:lpstr>
      <vt:lpstr>Focus sur lE régime politique envisagé</vt:lpstr>
      <vt:lpstr>Focus sur lE régime politique envisagé</vt:lpstr>
      <vt:lpstr>de Tocqueville, un témoin perspicace entre anthropologie et économie politique</vt:lpstr>
      <vt:lpstr>de Tocqueville, un témoin perspicace entre anthropologie et économie politique</vt:lpstr>
      <vt:lpstr>de Tocqueville, un témoin perspicace entre anthropologie et économie politique</vt:lpstr>
      <vt:lpstr>régime de sobriété?</vt:lpstr>
      <vt:lpstr>régime de démocratie continue?</vt:lpstr>
      <vt:lpstr>régime égalitaire?</vt:lpstr>
      <vt:lpstr>Extra: Le principe économique d’un régime démocratique</vt:lpstr>
      <vt:lpstr>Cas appliqué: En quête  de  reterritorialisation </vt:lpstr>
      <vt:lpstr>Cas appliqué</vt:lpstr>
      <vt:lpstr>Au carrefour des reterritorialisations (Deleuze et Gattari, 1980)</vt:lpstr>
      <vt:lpstr>Présentation PowerPoint</vt:lpstr>
      <vt:lpstr>Conclusion: les nouveaux territoires de l’économie à l’Age de l’anthropocène</vt:lpstr>
      <vt:lpstr>Merci POUR votre attention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Séminaire INRA SAD – « Indications Géographiques, Territoires et Développement Durable »  Atelier 2 – « IG &amp; systèmes alimentaires » Paris, 23 juin 2015</dc:title>
  <dc:creator>Virginie BARITAUX</dc:creator>
  <cp:lastModifiedBy>Ferreira</cp:lastModifiedBy>
  <cp:revision>216</cp:revision>
  <cp:lastPrinted>2023-06-27T16:35:29Z</cp:lastPrinted>
  <dcterms:created xsi:type="dcterms:W3CDTF">2015-06-05T15:23:14Z</dcterms:created>
  <dcterms:modified xsi:type="dcterms:W3CDTF">2023-07-27T06:34:50Z</dcterms:modified>
</cp:coreProperties>
</file>